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35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81B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81B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995" y="631189"/>
            <a:ext cx="7132066" cy="94272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81B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81B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81B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81B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512" y="10263835"/>
            <a:ext cx="6226810" cy="12700"/>
          </a:xfrm>
          <a:custGeom>
            <a:avLst/>
            <a:gdLst/>
            <a:ahLst/>
            <a:cxnLst/>
            <a:rect l="l" t="t" r="r" b="b"/>
            <a:pathLst>
              <a:path w="6226809" h="12700">
                <a:moveTo>
                  <a:pt x="6226810" y="0"/>
                </a:moveTo>
                <a:lnTo>
                  <a:pt x="0" y="0"/>
                </a:lnTo>
                <a:lnTo>
                  <a:pt x="0" y="12191"/>
                </a:lnTo>
                <a:lnTo>
                  <a:pt x="6226810" y="12191"/>
                </a:lnTo>
                <a:lnTo>
                  <a:pt x="6226810" y="0"/>
                </a:lnTo>
                <a:close/>
              </a:path>
            </a:pathLst>
          </a:custGeom>
          <a:solidFill>
            <a:srgbClr val="63B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6626" y="2349373"/>
            <a:ext cx="4149597" cy="2573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81B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06626" y="2349373"/>
            <a:ext cx="4149597" cy="2573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081B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668769" y="10275678"/>
            <a:ext cx="1790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9" Type="http://schemas.openxmlformats.org/officeDocument/2006/relationships/image" Target="../media/image90.png"/><Relationship Id="rId21" Type="http://schemas.openxmlformats.org/officeDocument/2006/relationships/image" Target="../media/image72.png"/><Relationship Id="rId34" Type="http://schemas.openxmlformats.org/officeDocument/2006/relationships/image" Target="../media/image85.png"/><Relationship Id="rId42" Type="http://schemas.openxmlformats.org/officeDocument/2006/relationships/image" Target="../media/image93.png"/><Relationship Id="rId47" Type="http://schemas.openxmlformats.org/officeDocument/2006/relationships/image" Target="../media/image98.png"/><Relationship Id="rId50" Type="http://schemas.openxmlformats.org/officeDocument/2006/relationships/image" Target="../media/image101.png"/><Relationship Id="rId7" Type="http://schemas.openxmlformats.org/officeDocument/2006/relationships/image" Target="../media/image58.png"/><Relationship Id="rId2" Type="http://schemas.openxmlformats.org/officeDocument/2006/relationships/image" Target="../media/image3.jpg"/><Relationship Id="rId16" Type="http://schemas.openxmlformats.org/officeDocument/2006/relationships/image" Target="../media/image67.png"/><Relationship Id="rId29" Type="http://schemas.openxmlformats.org/officeDocument/2006/relationships/image" Target="../media/image80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88.png"/><Relationship Id="rId40" Type="http://schemas.openxmlformats.org/officeDocument/2006/relationships/image" Target="../media/image91.png"/><Relationship Id="rId45" Type="http://schemas.openxmlformats.org/officeDocument/2006/relationships/image" Target="../media/image96.png"/><Relationship Id="rId53" Type="http://schemas.openxmlformats.org/officeDocument/2006/relationships/image" Target="../media/image104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4" Type="http://schemas.openxmlformats.org/officeDocument/2006/relationships/image" Target="../media/image95.png"/><Relationship Id="rId52" Type="http://schemas.openxmlformats.org/officeDocument/2006/relationships/image" Target="../media/image103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86.png"/><Relationship Id="rId43" Type="http://schemas.openxmlformats.org/officeDocument/2006/relationships/image" Target="../media/image94.png"/><Relationship Id="rId48" Type="http://schemas.openxmlformats.org/officeDocument/2006/relationships/image" Target="../media/image99.png"/><Relationship Id="rId8" Type="http://schemas.openxmlformats.org/officeDocument/2006/relationships/image" Target="../media/image59.png"/><Relationship Id="rId51" Type="http://schemas.openxmlformats.org/officeDocument/2006/relationships/image" Target="../media/image102.png"/><Relationship Id="rId3" Type="http://schemas.openxmlformats.org/officeDocument/2006/relationships/image" Target="../media/image54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38" Type="http://schemas.openxmlformats.org/officeDocument/2006/relationships/image" Target="../media/image89.png"/><Relationship Id="rId46" Type="http://schemas.openxmlformats.org/officeDocument/2006/relationships/image" Target="../media/image97.png"/><Relationship Id="rId20" Type="http://schemas.openxmlformats.org/officeDocument/2006/relationships/image" Target="../media/image71.png"/><Relationship Id="rId41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87.png"/><Relationship Id="rId49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png"/><Relationship Id="rId5" Type="http://schemas.openxmlformats.org/officeDocument/2006/relationships/image" Target="../media/image107.jpg"/><Relationship Id="rId4" Type="http://schemas.openxmlformats.org/officeDocument/2006/relationships/image" Target="../media/image10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jpg"/><Relationship Id="rId5" Type="http://schemas.openxmlformats.org/officeDocument/2006/relationships/image" Target="../media/image111.jpg"/><Relationship Id="rId4" Type="http://schemas.openxmlformats.org/officeDocument/2006/relationships/image" Target="../media/image110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u/0/edit?mid=1D9UNxFy3Qc4N5RKhHsTkONNVA6tSPkA&amp;usp=sharin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19.png"/><Relationship Id="rId26" Type="http://schemas.openxmlformats.org/officeDocument/2006/relationships/image" Target="../media/image10.png"/><Relationship Id="rId3" Type="http://schemas.openxmlformats.org/officeDocument/2006/relationships/image" Target="../media/image23.png"/><Relationship Id="rId21" Type="http://schemas.openxmlformats.org/officeDocument/2006/relationships/image" Target="../media/image40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4.png"/><Relationship Id="rId2" Type="http://schemas.openxmlformats.org/officeDocument/2006/relationships/image" Target="../media/image3.jpg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43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2.png"/><Relationship Id="rId10" Type="http://schemas.openxmlformats.org/officeDocument/2006/relationships/image" Target="../media/image30.png"/><Relationship Id="rId19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1.png"/><Relationship Id="rId27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1270" algn="ctr">
              <a:lnSpc>
                <a:spcPct val="116100"/>
              </a:lnSpc>
              <a:spcBef>
                <a:spcPts val="100"/>
              </a:spcBef>
            </a:pPr>
            <a:r>
              <a:rPr spc="434" dirty="0"/>
              <a:t>VIKING </a:t>
            </a:r>
            <a:r>
              <a:rPr spc="555" dirty="0"/>
              <a:t>COMMUNITY </a:t>
            </a:r>
            <a:r>
              <a:rPr spc="520" dirty="0"/>
              <a:t>FUND</a:t>
            </a:r>
          </a:p>
        </p:txBody>
      </p:sp>
      <p:sp>
        <p:nvSpPr>
          <p:cNvPr id="3" name="object 3"/>
          <p:cNvSpPr/>
          <p:nvPr/>
        </p:nvSpPr>
        <p:spPr>
          <a:xfrm>
            <a:off x="1633982" y="5067934"/>
            <a:ext cx="4375150" cy="91440"/>
          </a:xfrm>
          <a:custGeom>
            <a:avLst/>
            <a:gdLst/>
            <a:ahLst/>
            <a:cxnLst/>
            <a:rect l="l" t="t" r="r" b="b"/>
            <a:pathLst>
              <a:path w="4375150" h="91439">
                <a:moveTo>
                  <a:pt x="4374769" y="0"/>
                </a:moveTo>
                <a:lnTo>
                  <a:pt x="0" y="0"/>
                </a:lnTo>
                <a:lnTo>
                  <a:pt x="0" y="91439"/>
                </a:lnTo>
                <a:lnTo>
                  <a:pt x="4374769" y="91439"/>
                </a:lnTo>
                <a:lnTo>
                  <a:pt x="4374769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42389" y="5184774"/>
            <a:ext cx="48831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390" dirty="0">
                <a:solidFill>
                  <a:srgbClr val="0081B3"/>
                </a:solidFill>
                <a:latin typeface="Trebuchet MS"/>
                <a:cs typeface="Trebuchet MS"/>
              </a:rPr>
              <a:t>YEAR</a:t>
            </a:r>
            <a:r>
              <a:rPr sz="4800" b="1" spc="-21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4800" b="1" dirty="0">
                <a:solidFill>
                  <a:srgbClr val="0081B3"/>
                </a:solidFill>
                <a:latin typeface="Arial"/>
                <a:cs typeface="Arial"/>
              </a:rPr>
              <a:t>1</a:t>
            </a:r>
            <a:r>
              <a:rPr sz="4800" b="1" spc="-11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4800" b="1" spc="320" dirty="0">
                <a:solidFill>
                  <a:srgbClr val="0081B3"/>
                </a:solidFill>
                <a:latin typeface="Trebuchet MS"/>
                <a:cs typeface="Trebuchet MS"/>
              </a:rPr>
              <a:t>REPORT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71979" y="6089268"/>
            <a:ext cx="2880995" cy="868680"/>
          </a:xfrm>
          <a:prstGeom prst="rect">
            <a:avLst/>
          </a:prstGeom>
          <a:solidFill>
            <a:srgbClr val="EFCDA0"/>
          </a:solidFill>
        </p:spPr>
        <p:txBody>
          <a:bodyPr vert="horz" wrap="square" lIns="0" tIns="245110" rIns="0" bIns="0" rtlCol="0">
            <a:spAutoFit/>
          </a:bodyPr>
          <a:lstStyle/>
          <a:p>
            <a:pPr marL="854710">
              <a:lnSpc>
                <a:spcPct val="100000"/>
              </a:lnSpc>
              <a:spcBef>
                <a:spcPts val="1930"/>
              </a:spcBef>
            </a:pPr>
            <a:r>
              <a:rPr sz="2400" b="1" i="1" spc="35" dirty="0">
                <a:solidFill>
                  <a:srgbClr val="0F6F82"/>
                </a:solidFill>
                <a:latin typeface="Arial"/>
                <a:cs typeface="Arial"/>
              </a:rPr>
              <a:t>2024/25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297814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1339341"/>
            <a:ext cx="61550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5" dirty="0">
                <a:solidFill>
                  <a:srgbClr val="0081B3"/>
                </a:solidFill>
                <a:latin typeface="Trebuchet MS"/>
                <a:cs typeface="Trebuchet MS"/>
              </a:rPr>
              <a:t>6.</a:t>
            </a:r>
            <a:r>
              <a:rPr sz="2200" b="1" spc="-40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15" dirty="0">
                <a:solidFill>
                  <a:srgbClr val="0081B3"/>
                </a:solidFill>
                <a:latin typeface="Trebuchet MS"/>
                <a:cs typeface="Trebuchet MS"/>
              </a:rPr>
              <a:t>STRATEGIC</a:t>
            </a:r>
            <a:r>
              <a:rPr sz="2200" b="1" spc="-3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130" dirty="0">
                <a:solidFill>
                  <a:srgbClr val="0081B3"/>
                </a:solidFill>
                <a:latin typeface="Trebuchet MS"/>
                <a:cs typeface="Trebuchet MS"/>
              </a:rPr>
              <a:t>PROJECT</a:t>
            </a:r>
            <a:r>
              <a:rPr sz="2200" b="1" spc="-4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45" dirty="0">
                <a:solidFill>
                  <a:srgbClr val="0081B3"/>
                </a:solidFill>
                <a:latin typeface="Trebuchet MS"/>
                <a:cs typeface="Trebuchet MS"/>
              </a:rPr>
              <a:t>IN</a:t>
            </a:r>
            <a:r>
              <a:rPr sz="2200" b="1" spc="-3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50" dirty="0">
                <a:solidFill>
                  <a:srgbClr val="0081B3"/>
                </a:solidFill>
                <a:latin typeface="Trebuchet MS"/>
                <a:cs typeface="Trebuchet MS"/>
              </a:rPr>
              <a:t>FOCUS</a:t>
            </a:r>
            <a:r>
              <a:rPr sz="2200" b="1" spc="-20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80" dirty="0">
                <a:solidFill>
                  <a:srgbClr val="0081B3"/>
                </a:solidFill>
                <a:latin typeface="Trebuchet MS"/>
                <a:cs typeface="Trebuchet MS"/>
              </a:rPr>
              <a:t>–</a:t>
            </a:r>
            <a:r>
              <a:rPr sz="2200" b="1" spc="-3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175" dirty="0">
                <a:solidFill>
                  <a:srgbClr val="0081B3"/>
                </a:solidFill>
                <a:latin typeface="Trebuchet MS"/>
                <a:cs typeface="Trebuchet MS"/>
              </a:rPr>
              <a:t>FIRMO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512" y="1810765"/>
            <a:ext cx="6226810" cy="38100"/>
          </a:xfrm>
          <a:custGeom>
            <a:avLst/>
            <a:gdLst/>
            <a:ahLst/>
            <a:cxnLst/>
            <a:rect l="l" t="t" r="r" b="b"/>
            <a:pathLst>
              <a:path w="6226809" h="38100">
                <a:moveTo>
                  <a:pt x="6226810" y="0"/>
                </a:moveTo>
                <a:lnTo>
                  <a:pt x="0" y="0"/>
                </a:lnTo>
                <a:lnTo>
                  <a:pt x="0" y="38100"/>
                </a:lnTo>
                <a:lnTo>
                  <a:pt x="6226810" y="38100"/>
                </a:lnTo>
                <a:lnTo>
                  <a:pt x="622681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100" y="1977897"/>
            <a:ext cx="6210300" cy="7065009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Fair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Isle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Research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Marine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Organisation</a:t>
            </a:r>
            <a:r>
              <a:rPr sz="1200" b="1" spc="-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-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£17,273</a:t>
            </a:r>
            <a:endParaRPr sz="1200">
              <a:latin typeface="Arial"/>
              <a:cs typeface="Arial"/>
            </a:endParaRPr>
          </a:p>
          <a:p>
            <a:pPr marL="12700" marR="3241040">
              <a:lnSpc>
                <a:spcPct val="114999"/>
              </a:lnSpc>
              <a:spcBef>
                <a:spcPts val="600"/>
              </a:spcBef>
              <a:tabLst>
                <a:tab pos="2148205" algn="l"/>
              </a:tabLst>
            </a:pPr>
            <a:r>
              <a:rPr sz="1200" dirty="0">
                <a:latin typeface="Arial"/>
                <a:cs typeface="Arial"/>
              </a:rPr>
              <a:t>Supporting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Strategic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Priority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the </a:t>
            </a:r>
            <a:r>
              <a:rPr sz="1200" dirty="0">
                <a:latin typeface="Arial"/>
                <a:cs typeface="Arial"/>
              </a:rPr>
              <a:t>‘Preservation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Enhancement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of </a:t>
            </a:r>
            <a:r>
              <a:rPr sz="1200" dirty="0">
                <a:latin typeface="Arial"/>
                <a:cs typeface="Arial"/>
              </a:rPr>
              <a:t>Shetland’s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Natural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Environment’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Fair </a:t>
            </a:r>
            <a:r>
              <a:rPr sz="1200" dirty="0">
                <a:latin typeface="Arial"/>
                <a:cs typeface="Arial"/>
              </a:rPr>
              <a:t>Isle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Research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Marine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Organisation</a:t>
            </a:r>
            <a:r>
              <a:rPr sz="1200" spc="-25" dirty="0">
                <a:latin typeface="Arial"/>
                <a:cs typeface="Arial"/>
              </a:rPr>
              <a:t> was </a:t>
            </a:r>
            <a:r>
              <a:rPr sz="1200" dirty="0">
                <a:latin typeface="Arial"/>
                <a:cs typeface="Arial"/>
              </a:rPr>
              <a:t>awarded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£17,273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February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2025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towards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carrying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eel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survey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waters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around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Fair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Isle.</a:t>
            </a:r>
            <a:r>
              <a:rPr sz="1200" dirty="0">
                <a:latin typeface="Arial"/>
                <a:cs typeface="Arial"/>
              </a:rPr>
              <a:t>	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fine </a:t>
            </a:r>
            <a:r>
              <a:rPr sz="1200" dirty="0">
                <a:latin typeface="Arial"/>
                <a:cs typeface="Arial"/>
              </a:rPr>
              <a:t>weather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allowed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long</a:t>
            </a:r>
            <a:r>
              <a:rPr sz="1200" spc="-10" dirty="0">
                <a:latin typeface="Arial"/>
                <a:cs typeface="Arial"/>
              </a:rPr>
              <a:t> survey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days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marine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scientists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UHI </a:t>
            </a:r>
            <a:r>
              <a:rPr sz="1200" dirty="0">
                <a:latin typeface="Arial"/>
                <a:cs typeface="Arial"/>
              </a:rPr>
              <a:t>Shetland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achieved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good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survey</a:t>
            </a:r>
            <a:r>
              <a:rPr sz="1200" spc="-10" dirty="0">
                <a:latin typeface="Arial"/>
                <a:cs typeface="Arial"/>
              </a:rPr>
              <a:t> coverage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18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valid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tows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sandbanks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between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east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west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island.</a:t>
            </a:r>
            <a:endParaRPr sz="1200">
              <a:latin typeface="Arial"/>
              <a:cs typeface="Arial"/>
            </a:endParaRPr>
          </a:p>
          <a:p>
            <a:pPr marL="3155315" marR="50165">
              <a:lnSpc>
                <a:spcPct val="114999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So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far,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preliminary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results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demonstrate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clear </a:t>
            </a:r>
            <a:r>
              <a:rPr sz="1200" dirty="0">
                <a:latin typeface="Arial"/>
                <a:cs typeface="Arial"/>
              </a:rPr>
              <a:t>spatial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differences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catch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rates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species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compositions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relate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both </a:t>
            </a:r>
            <a:r>
              <a:rPr sz="1200" dirty="0">
                <a:latin typeface="Arial"/>
                <a:cs typeface="Arial"/>
              </a:rPr>
              <a:t>depth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west,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overall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catch </a:t>
            </a:r>
            <a:r>
              <a:rPr sz="1200" dirty="0">
                <a:latin typeface="Arial"/>
                <a:cs typeface="Arial"/>
              </a:rPr>
              <a:t>rates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generally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highest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shallowest </a:t>
            </a:r>
            <a:r>
              <a:rPr sz="1200" dirty="0">
                <a:latin typeface="Arial"/>
                <a:cs typeface="Arial"/>
              </a:rPr>
              <a:t>areas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each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banks.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Results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show </a:t>
            </a:r>
            <a:r>
              <a:rPr sz="1200" dirty="0">
                <a:latin typeface="Arial"/>
                <a:cs typeface="Arial"/>
              </a:rPr>
              <a:t>three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species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sandeel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smooth </a:t>
            </a:r>
            <a:r>
              <a:rPr sz="1200" dirty="0">
                <a:latin typeface="Arial"/>
                <a:cs typeface="Arial"/>
              </a:rPr>
              <a:t>sandeel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Gymnammodytes</a:t>
            </a:r>
            <a:r>
              <a:rPr sz="1200" i="1" spc="-40" dirty="0">
                <a:latin typeface="Arial"/>
                <a:cs typeface="Arial"/>
              </a:rPr>
              <a:t> </a:t>
            </a:r>
            <a:r>
              <a:rPr sz="1200" i="1" spc="-10" dirty="0">
                <a:latin typeface="Arial"/>
                <a:cs typeface="Arial"/>
              </a:rPr>
              <a:t>semisquamatus</a:t>
            </a:r>
            <a:r>
              <a:rPr sz="1200" spc="-10" dirty="0">
                <a:latin typeface="Arial"/>
                <a:cs typeface="Arial"/>
              </a:rPr>
              <a:t>, </a:t>
            </a:r>
            <a:r>
              <a:rPr sz="1200" dirty="0">
                <a:latin typeface="Arial"/>
                <a:cs typeface="Arial"/>
              </a:rPr>
              <a:t>greater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sandeel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Hyperoplus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lanceolatus</a:t>
            </a:r>
            <a:r>
              <a:rPr sz="1200" i="1" spc="-2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Raitt's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sandeel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Ammodytes</a:t>
            </a:r>
            <a:r>
              <a:rPr sz="1200" i="1" spc="-15" dirty="0">
                <a:latin typeface="Arial"/>
                <a:cs typeface="Arial"/>
              </a:rPr>
              <a:t> </a:t>
            </a:r>
            <a:r>
              <a:rPr sz="1200" i="1" dirty="0">
                <a:latin typeface="Arial"/>
                <a:cs typeface="Arial"/>
              </a:rPr>
              <a:t>marinus</a:t>
            </a:r>
            <a:r>
              <a:rPr sz="1200" i="1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bulk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catches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smooth.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5100"/>
              </a:lnSpc>
            </a:pPr>
            <a:r>
              <a:rPr sz="1200" dirty="0">
                <a:latin typeface="Arial"/>
                <a:cs typeface="Arial"/>
              </a:rPr>
              <a:t>More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detailed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findings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survey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following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formal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analysis.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This </a:t>
            </a:r>
            <a:r>
              <a:rPr sz="1200" dirty="0">
                <a:latin typeface="Arial"/>
                <a:cs typeface="Arial"/>
              </a:rPr>
              <a:t>important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research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help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gain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better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understanding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Fair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sandeel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populations, </a:t>
            </a:r>
            <a:r>
              <a:rPr sz="1200" dirty="0">
                <a:latin typeface="Arial"/>
                <a:cs typeface="Arial"/>
              </a:rPr>
              <a:t>how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compare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populations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across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Shetland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other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what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this </a:t>
            </a:r>
            <a:r>
              <a:rPr sz="1200" dirty="0">
                <a:latin typeface="Arial"/>
                <a:cs typeface="Arial"/>
              </a:rPr>
              <a:t>might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Fair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Isle’s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seabirds.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i="1" dirty="0">
                <a:latin typeface="Arial"/>
                <a:cs typeface="Arial"/>
              </a:rPr>
              <a:t>*Photos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credit</a:t>
            </a:r>
            <a:r>
              <a:rPr sz="1100" i="1" spc="-2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Shaun</a:t>
            </a:r>
            <a:r>
              <a:rPr sz="1100" i="1" spc="-20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Fraser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9040" y="2397378"/>
            <a:ext cx="3200400" cy="2476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5034025"/>
            <a:ext cx="3055620" cy="223266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93979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1339341"/>
            <a:ext cx="55924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5" dirty="0">
                <a:solidFill>
                  <a:srgbClr val="0F6F82"/>
                </a:solidFill>
                <a:latin typeface="Trebuchet MS"/>
                <a:cs typeface="Trebuchet MS"/>
              </a:rPr>
              <a:t>7.</a:t>
            </a:r>
            <a:r>
              <a:rPr sz="2200" b="1" spc="-30" dirty="0">
                <a:solidFill>
                  <a:srgbClr val="0F6F82"/>
                </a:solidFill>
                <a:latin typeface="Trebuchet MS"/>
                <a:cs typeface="Trebuchet MS"/>
              </a:rPr>
              <a:t> </a:t>
            </a:r>
            <a:r>
              <a:rPr sz="2200" b="1" spc="145" dirty="0">
                <a:solidFill>
                  <a:srgbClr val="0F6F82"/>
                </a:solidFill>
                <a:latin typeface="Trebuchet MS"/>
                <a:cs typeface="Trebuchet MS"/>
              </a:rPr>
              <a:t>FULL</a:t>
            </a:r>
            <a:r>
              <a:rPr sz="2200" b="1" spc="-30" dirty="0">
                <a:solidFill>
                  <a:srgbClr val="0F6F82"/>
                </a:solidFill>
                <a:latin typeface="Trebuchet MS"/>
                <a:cs typeface="Trebuchet MS"/>
              </a:rPr>
              <a:t> </a:t>
            </a:r>
            <a:r>
              <a:rPr sz="2200" b="1" spc="160" dirty="0">
                <a:solidFill>
                  <a:srgbClr val="0F6F82"/>
                </a:solidFill>
                <a:latin typeface="Trebuchet MS"/>
                <a:cs typeface="Trebuchet MS"/>
              </a:rPr>
              <a:t>LIST</a:t>
            </a:r>
            <a:r>
              <a:rPr sz="2200" b="1" spc="-25" dirty="0">
                <a:solidFill>
                  <a:srgbClr val="0F6F82"/>
                </a:solidFill>
                <a:latin typeface="Trebuchet MS"/>
                <a:cs typeface="Trebuchet MS"/>
              </a:rPr>
              <a:t> </a:t>
            </a:r>
            <a:r>
              <a:rPr sz="2200" b="1" spc="195" dirty="0">
                <a:solidFill>
                  <a:srgbClr val="0F6F82"/>
                </a:solidFill>
                <a:latin typeface="Trebuchet MS"/>
                <a:cs typeface="Trebuchet MS"/>
              </a:rPr>
              <a:t>OF</a:t>
            </a:r>
            <a:r>
              <a:rPr sz="2200" b="1" spc="-35" dirty="0">
                <a:solidFill>
                  <a:srgbClr val="0F6F82"/>
                </a:solidFill>
                <a:latin typeface="Trebuchet MS"/>
                <a:cs typeface="Trebuchet MS"/>
              </a:rPr>
              <a:t> </a:t>
            </a:r>
            <a:r>
              <a:rPr sz="2200" b="1" spc="215" dirty="0">
                <a:solidFill>
                  <a:srgbClr val="0F6F82"/>
                </a:solidFill>
                <a:latin typeface="Trebuchet MS"/>
                <a:cs typeface="Trebuchet MS"/>
              </a:rPr>
              <a:t>STRATEGIC</a:t>
            </a:r>
            <a:r>
              <a:rPr sz="2200" b="1" spc="-35" dirty="0">
                <a:solidFill>
                  <a:srgbClr val="0F6F82"/>
                </a:solidFill>
                <a:latin typeface="Trebuchet MS"/>
                <a:cs typeface="Trebuchet MS"/>
              </a:rPr>
              <a:t> </a:t>
            </a:r>
            <a:r>
              <a:rPr sz="2200" b="1" spc="120" dirty="0">
                <a:solidFill>
                  <a:srgbClr val="0F6F82"/>
                </a:solidFill>
                <a:latin typeface="Trebuchet MS"/>
                <a:cs typeface="Trebuchet MS"/>
              </a:rPr>
              <a:t>PROJECTS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512" y="1810765"/>
            <a:ext cx="6226810" cy="38100"/>
          </a:xfrm>
          <a:custGeom>
            <a:avLst/>
            <a:gdLst/>
            <a:ahLst/>
            <a:cxnLst/>
            <a:rect l="l" t="t" r="r" b="b"/>
            <a:pathLst>
              <a:path w="6226809" h="38100">
                <a:moveTo>
                  <a:pt x="6226810" y="0"/>
                </a:moveTo>
                <a:lnTo>
                  <a:pt x="0" y="0"/>
                </a:lnTo>
                <a:lnTo>
                  <a:pt x="0" y="38100"/>
                </a:lnTo>
                <a:lnTo>
                  <a:pt x="6226810" y="38100"/>
                </a:lnTo>
                <a:lnTo>
                  <a:pt x="622681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1680" y="2416809"/>
            <a:ext cx="13233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Applicant/Overview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9809" y="2416809"/>
            <a:ext cx="5537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Amount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800" y="2432557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96"/>
                </a:lnTo>
                <a:lnTo>
                  <a:pt x="4588129" y="6096"/>
                </a:lnTo>
                <a:lnTo>
                  <a:pt x="4594225" y="6096"/>
                </a:lnTo>
                <a:lnTo>
                  <a:pt x="5938647" y="6096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1680" y="2744469"/>
            <a:ext cx="273621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0"/>
              </a:spcBef>
            </a:pP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r>
              <a:rPr sz="11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Health</a:t>
            </a:r>
            <a:r>
              <a:rPr sz="1100" b="1" spc="-5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Board</a:t>
            </a:r>
            <a:r>
              <a:rPr sz="11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Endowment</a:t>
            </a:r>
            <a:r>
              <a:rPr sz="11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Fund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100" dirty="0">
                <a:latin typeface="Arial"/>
                <a:cs typeface="Arial"/>
              </a:rPr>
              <a:t>MRI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Scanner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Appeal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29809" y="2744469"/>
            <a:ext cx="6096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£200,000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800" y="2760217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96"/>
                </a:lnTo>
                <a:lnTo>
                  <a:pt x="4588129" y="6096"/>
                </a:lnTo>
                <a:lnTo>
                  <a:pt x="4594225" y="6096"/>
                </a:lnTo>
                <a:lnTo>
                  <a:pt x="5938647" y="6096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1680" y="3072130"/>
            <a:ext cx="4461510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0"/>
              </a:spcBef>
            </a:pP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r>
              <a:rPr sz="11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Islands</a:t>
            </a:r>
            <a:r>
              <a:rPr sz="11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Council</a:t>
            </a:r>
            <a:r>
              <a:rPr sz="11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–</a:t>
            </a:r>
            <a:r>
              <a:rPr sz="11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Energy</a:t>
            </a:r>
            <a:r>
              <a:rPr sz="11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Efficiency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80"/>
              </a:lnSpc>
              <a:spcBef>
                <a:spcPts val="50"/>
              </a:spcBef>
            </a:pPr>
            <a:r>
              <a:rPr sz="1100" dirty="0">
                <a:latin typeface="Arial"/>
                <a:cs typeface="Arial"/>
              </a:rPr>
              <a:t>ABS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grant</a:t>
            </a:r>
            <a:r>
              <a:rPr sz="1100" spc="-10" dirty="0">
                <a:latin typeface="Arial"/>
                <a:cs typeface="Arial"/>
              </a:rPr>
              <a:t> top-</a:t>
            </a:r>
            <a:r>
              <a:rPr sz="1100" dirty="0">
                <a:latin typeface="Arial"/>
                <a:cs typeface="Arial"/>
              </a:rPr>
              <a:t>up and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Windows/doors </a:t>
            </a:r>
            <a:r>
              <a:rPr sz="1100" dirty="0">
                <a:latin typeface="Arial"/>
                <a:cs typeface="Arial"/>
              </a:rPr>
              <a:t>funding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fuel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poor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extreme </a:t>
            </a:r>
            <a:r>
              <a:rPr sz="1100" dirty="0">
                <a:latin typeface="Arial"/>
                <a:cs typeface="Arial"/>
              </a:rPr>
              <a:t>fuel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poor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households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29809" y="3072130"/>
            <a:ext cx="6096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£200,000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5800" y="3087877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96"/>
                </a:lnTo>
                <a:lnTo>
                  <a:pt x="4588129" y="6096"/>
                </a:lnTo>
                <a:lnTo>
                  <a:pt x="4594225" y="6096"/>
                </a:lnTo>
                <a:lnTo>
                  <a:pt x="5938647" y="6096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1680" y="3560190"/>
            <a:ext cx="4326890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VCF</a:t>
            </a:r>
            <a:r>
              <a:rPr sz="1100" b="1" spc="-6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Apprenticeship</a:t>
            </a:r>
            <a:r>
              <a:rPr sz="1100" b="1" spc="-6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Support</a:t>
            </a:r>
            <a:r>
              <a:rPr sz="11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Fund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260"/>
              </a:lnSpc>
              <a:spcBef>
                <a:spcPts val="70"/>
              </a:spcBef>
            </a:pPr>
            <a:r>
              <a:rPr sz="1100" spc="-60" dirty="0">
                <a:latin typeface="Arial"/>
                <a:cs typeface="Arial"/>
              </a:rPr>
              <a:t>To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support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11 </a:t>
            </a:r>
            <a:r>
              <a:rPr sz="1100" dirty="0">
                <a:latin typeface="Arial"/>
                <a:cs typeface="Arial"/>
              </a:rPr>
              <a:t>businesses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who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are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employing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apprentice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under</a:t>
            </a:r>
            <a:r>
              <a:rPr sz="1100" spc="-25" dirty="0">
                <a:latin typeface="Arial"/>
                <a:cs typeface="Arial"/>
              </a:rPr>
              <a:t> the </a:t>
            </a:r>
            <a:r>
              <a:rPr sz="1100" dirty="0">
                <a:latin typeface="Arial"/>
                <a:cs typeface="Arial"/>
              </a:rPr>
              <a:t>age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25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across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years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1-</a:t>
            </a:r>
            <a:r>
              <a:rPr sz="1100" dirty="0">
                <a:latin typeface="Arial"/>
                <a:cs typeface="Arial"/>
              </a:rPr>
              <a:t>3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their </a:t>
            </a:r>
            <a:r>
              <a:rPr sz="1100" spc="-10" dirty="0">
                <a:latin typeface="Arial"/>
                <a:cs typeface="Arial"/>
              </a:rPr>
              <a:t>apprenticeship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29809" y="3560190"/>
            <a:ext cx="6096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£139,999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5800" y="3575938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96"/>
                </a:lnTo>
                <a:lnTo>
                  <a:pt x="4588129" y="6096"/>
                </a:lnTo>
                <a:lnTo>
                  <a:pt x="4594225" y="6096"/>
                </a:lnTo>
                <a:lnTo>
                  <a:pt x="5938647" y="6096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1680" y="4049394"/>
            <a:ext cx="368744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0"/>
              </a:spcBef>
            </a:pP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Brae</a:t>
            </a:r>
            <a:r>
              <a:rPr sz="11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Rural</a:t>
            </a:r>
            <a:r>
              <a:rPr sz="11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Energy</a:t>
            </a:r>
            <a:r>
              <a:rPr sz="11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81B3"/>
                </a:solidFill>
                <a:latin typeface="Arial"/>
                <a:cs typeface="Arial"/>
              </a:rPr>
              <a:t>Hub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100" spc="-20" dirty="0">
                <a:latin typeface="Arial"/>
                <a:cs typeface="Arial"/>
              </a:rPr>
              <a:t>Towards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staff costs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1.6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FTE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4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years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Nov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25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Oct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29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29809" y="4049394"/>
            <a:ext cx="6019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£114,349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5800" y="4063631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83"/>
                </a:lnTo>
                <a:lnTo>
                  <a:pt x="4588129" y="6083"/>
                </a:lnTo>
                <a:lnTo>
                  <a:pt x="4594225" y="6083"/>
                </a:lnTo>
                <a:lnTo>
                  <a:pt x="5938647" y="6083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1680" y="4377054"/>
            <a:ext cx="2929255" cy="353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5"/>
              </a:spcBef>
            </a:pP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Fair</a:t>
            </a: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Isle</a:t>
            </a:r>
            <a:r>
              <a:rPr sz="11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Electricity</a:t>
            </a:r>
            <a:r>
              <a:rPr sz="11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Company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100" spc="-20" dirty="0">
                <a:latin typeface="Arial"/>
                <a:cs typeface="Arial"/>
              </a:rPr>
              <a:t>Towards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critical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technical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upgrade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micro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grid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29809" y="4377054"/>
            <a:ext cx="532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£86,487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85800" y="4391278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96"/>
                </a:lnTo>
                <a:lnTo>
                  <a:pt x="4588129" y="6096"/>
                </a:lnTo>
                <a:lnTo>
                  <a:pt x="4594225" y="6096"/>
                </a:lnTo>
                <a:lnTo>
                  <a:pt x="5938647" y="6096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1680" y="4704714"/>
            <a:ext cx="3294379" cy="353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5"/>
              </a:spcBef>
            </a:pP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South</a:t>
            </a:r>
            <a:r>
              <a:rPr sz="11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Nesting</a:t>
            </a:r>
            <a:r>
              <a:rPr sz="11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Boating</a:t>
            </a:r>
            <a:r>
              <a:rPr sz="1100" b="1" spc="-6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Club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100" spc="-10" dirty="0">
                <a:latin typeface="Arial"/>
                <a:cs typeface="Arial"/>
              </a:rPr>
              <a:t>Environmental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Impact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Assessment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marina</a:t>
            </a:r>
            <a:r>
              <a:rPr sz="1100" spc="-10" dirty="0">
                <a:latin typeface="Arial"/>
                <a:cs typeface="Arial"/>
              </a:rPr>
              <a:t> project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29809" y="4704714"/>
            <a:ext cx="532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£79,800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85800" y="4718938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96"/>
                </a:lnTo>
                <a:lnTo>
                  <a:pt x="4588129" y="6096"/>
                </a:lnTo>
                <a:lnTo>
                  <a:pt x="4594225" y="6096"/>
                </a:lnTo>
                <a:lnTo>
                  <a:pt x="5938647" y="6096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41680" y="5032374"/>
            <a:ext cx="3171190" cy="353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5"/>
              </a:spcBef>
            </a:pP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VCF</a:t>
            </a:r>
            <a:r>
              <a:rPr sz="11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Bursary</a:t>
            </a:r>
            <a:r>
              <a:rPr sz="11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Fund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100" dirty="0">
                <a:latin typeface="Arial"/>
                <a:cs typeface="Arial"/>
              </a:rPr>
              <a:t>71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students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apprentices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awarded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up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£1,000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329809" y="5032374"/>
            <a:ext cx="532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£61,763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5800" y="5046611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83"/>
                </a:lnTo>
                <a:lnTo>
                  <a:pt x="4588129" y="6083"/>
                </a:lnTo>
                <a:lnTo>
                  <a:pt x="4594225" y="6083"/>
                </a:lnTo>
                <a:lnTo>
                  <a:pt x="5938647" y="6083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41680" y="5360034"/>
            <a:ext cx="3101340" cy="353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5"/>
              </a:spcBef>
            </a:pP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Scalloway</a:t>
            </a:r>
            <a:r>
              <a:rPr sz="11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100" b="1" spc="-5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Development</a:t>
            </a:r>
            <a:r>
              <a:rPr sz="11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Company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100" spc="-20" dirty="0">
                <a:latin typeface="Arial"/>
                <a:cs typeface="Arial"/>
              </a:rPr>
              <a:t>Towards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district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heating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feasibility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study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29809" y="5360034"/>
            <a:ext cx="532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£60,000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85800" y="5374258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96"/>
                </a:lnTo>
                <a:lnTo>
                  <a:pt x="4588129" y="6096"/>
                </a:lnTo>
                <a:lnTo>
                  <a:pt x="4594225" y="6096"/>
                </a:lnTo>
                <a:lnTo>
                  <a:pt x="5938647" y="6096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41680" y="5687694"/>
            <a:ext cx="3155315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5"/>
              </a:spcBef>
            </a:pP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Royal</a:t>
            </a:r>
            <a:r>
              <a:rPr sz="11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Voluntary</a:t>
            </a:r>
            <a:r>
              <a:rPr sz="11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Service</a:t>
            </a:r>
            <a:r>
              <a:rPr sz="11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(RVS</a:t>
            </a:r>
            <a:r>
              <a:rPr sz="1100" spc="-20" dirty="0">
                <a:solidFill>
                  <a:srgbClr val="0081B3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100" spc="-10" dirty="0">
                <a:latin typeface="Arial"/>
                <a:cs typeface="Arial"/>
              </a:rPr>
              <a:t>Part-</a:t>
            </a:r>
            <a:r>
              <a:rPr sz="1100" dirty="0">
                <a:latin typeface="Arial"/>
                <a:cs typeface="Arial"/>
              </a:rPr>
              <a:t>time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driver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10" dirty="0">
                <a:latin typeface="Arial"/>
                <a:cs typeface="Arial"/>
              </a:rPr>
              <a:t> accessible</a:t>
            </a:r>
            <a:r>
              <a:rPr sz="1100" dirty="0">
                <a:latin typeface="Arial"/>
                <a:cs typeface="Arial"/>
              </a:rPr>
              <a:t> vehicle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over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3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329809" y="5687694"/>
            <a:ext cx="532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£32,770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85800" y="5701931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83"/>
                </a:lnTo>
                <a:lnTo>
                  <a:pt x="4588129" y="6083"/>
                </a:lnTo>
                <a:lnTo>
                  <a:pt x="4594225" y="6083"/>
                </a:lnTo>
                <a:lnTo>
                  <a:pt x="5938647" y="6083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41680" y="6015608"/>
            <a:ext cx="2459990" cy="353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Voluntary</a:t>
            </a:r>
            <a:r>
              <a:rPr sz="1100" b="1" spc="-6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Action</a:t>
            </a:r>
            <a:r>
              <a:rPr sz="11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0"/>
              </a:lnSpc>
            </a:pPr>
            <a:r>
              <a:rPr sz="1100" spc="-20" dirty="0">
                <a:latin typeface="Arial"/>
                <a:cs typeface="Arial"/>
              </a:rPr>
              <a:t>VAS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Volunteering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Development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Worker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29809" y="6015608"/>
            <a:ext cx="532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£32,710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5800" y="6029832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96"/>
                </a:lnTo>
                <a:lnTo>
                  <a:pt x="4588129" y="6096"/>
                </a:lnTo>
                <a:lnTo>
                  <a:pt x="4594225" y="6096"/>
                </a:lnTo>
                <a:lnTo>
                  <a:pt x="5938647" y="6096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41680" y="6341744"/>
            <a:ext cx="3770629" cy="355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5"/>
              </a:spcBef>
            </a:pP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r>
              <a:rPr sz="1100" b="1" spc="-5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Youth</a:t>
            </a:r>
            <a:r>
              <a:rPr sz="11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Voice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100" spc="-60" dirty="0">
                <a:latin typeface="Arial"/>
                <a:cs typeface="Arial"/>
              </a:rPr>
              <a:t>To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deliver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6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Shetland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Youth </a:t>
            </a:r>
            <a:r>
              <a:rPr sz="1100" spc="-10" dirty="0">
                <a:latin typeface="Arial"/>
                <a:cs typeface="Arial"/>
              </a:rPr>
              <a:t>Voice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summits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on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varied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themes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329809" y="6341744"/>
            <a:ext cx="532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£23,850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85800" y="6357505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83"/>
                </a:lnTo>
                <a:lnTo>
                  <a:pt x="4588129" y="6083"/>
                </a:lnTo>
                <a:lnTo>
                  <a:pt x="4594225" y="6083"/>
                </a:lnTo>
                <a:lnTo>
                  <a:pt x="5938647" y="6083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41680" y="6669404"/>
            <a:ext cx="2613025" cy="355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5"/>
              </a:spcBef>
            </a:pP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Fair</a:t>
            </a:r>
            <a:r>
              <a:rPr sz="11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Isle</a:t>
            </a:r>
            <a:r>
              <a:rPr sz="11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Marine</a:t>
            </a: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Research</a:t>
            </a: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Organisation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100" dirty="0">
                <a:latin typeface="Arial"/>
                <a:cs typeface="Arial"/>
              </a:rPr>
              <a:t>Sand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eel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Survey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329809" y="6669404"/>
            <a:ext cx="532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£17,273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800" y="6685165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83"/>
                </a:lnTo>
                <a:lnTo>
                  <a:pt x="4588129" y="6083"/>
                </a:lnTo>
                <a:lnTo>
                  <a:pt x="4594225" y="6083"/>
                </a:lnTo>
                <a:lnTo>
                  <a:pt x="5938647" y="6083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41680" y="6997065"/>
            <a:ext cx="3816350" cy="355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5"/>
              </a:spcBef>
            </a:pP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RCS</a:t>
            </a:r>
            <a:r>
              <a:rPr sz="11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Ltd</a:t>
            </a:r>
            <a:r>
              <a:rPr sz="11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and</a:t>
            </a:r>
            <a:r>
              <a:rPr sz="11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L&amp;L</a:t>
            </a:r>
            <a:r>
              <a:rPr sz="1100" b="1" spc="-5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Fraser</a:t>
            </a: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81B3"/>
                </a:solidFill>
                <a:latin typeface="Arial"/>
                <a:cs typeface="Arial"/>
              </a:rPr>
              <a:t>Ltd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100" dirty="0">
                <a:latin typeface="Arial"/>
                <a:cs typeface="Arial"/>
              </a:rPr>
              <a:t>25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days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housing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consultancy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support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community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groups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29809" y="6997065"/>
            <a:ext cx="532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£14,500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85800" y="7012825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83"/>
                </a:lnTo>
                <a:lnTo>
                  <a:pt x="4588129" y="6083"/>
                </a:lnTo>
                <a:lnTo>
                  <a:pt x="4594225" y="6083"/>
                </a:lnTo>
                <a:lnTo>
                  <a:pt x="5938647" y="6083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41680" y="7324725"/>
            <a:ext cx="3727450" cy="355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5"/>
              </a:spcBef>
            </a:pP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r>
              <a:rPr sz="1100" b="1" spc="-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Renovations</a:t>
            </a: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81B3"/>
                </a:solidFill>
                <a:latin typeface="Arial"/>
                <a:cs typeface="Arial"/>
              </a:rPr>
              <a:t>Ltd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100" dirty="0">
                <a:latin typeface="Arial"/>
                <a:cs typeface="Arial"/>
              </a:rPr>
              <a:t>Energy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efficiency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training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(IWI 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RIR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NVQ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3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Learners)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329809" y="7324725"/>
            <a:ext cx="532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£13,680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85800" y="7340485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83"/>
                </a:lnTo>
                <a:lnTo>
                  <a:pt x="4588129" y="6083"/>
                </a:lnTo>
                <a:lnTo>
                  <a:pt x="4594225" y="6083"/>
                </a:lnTo>
                <a:lnTo>
                  <a:pt x="5938647" y="6083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41680" y="7652384"/>
            <a:ext cx="3524885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Hjatland </a:t>
            </a: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Housing</a:t>
            </a:r>
            <a:r>
              <a:rPr sz="11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Association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100" spc="-10" dirty="0">
                <a:latin typeface="Arial"/>
                <a:cs typeface="Arial"/>
              </a:rPr>
              <a:t>Training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up-</a:t>
            </a:r>
            <a:r>
              <a:rPr sz="1100" dirty="0">
                <a:latin typeface="Arial"/>
                <a:cs typeface="Arial"/>
              </a:rPr>
              <a:t>skill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staff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retrofit energy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efficiency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works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29809" y="7652384"/>
            <a:ext cx="532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£10,000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85800" y="7668132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96"/>
                </a:lnTo>
                <a:lnTo>
                  <a:pt x="4588129" y="6096"/>
                </a:lnTo>
                <a:lnTo>
                  <a:pt x="4594225" y="6096"/>
                </a:lnTo>
                <a:lnTo>
                  <a:pt x="5938647" y="6096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41680" y="7980044"/>
            <a:ext cx="2760980" cy="35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95"/>
              </a:lnSpc>
              <a:spcBef>
                <a:spcPts val="100"/>
              </a:spcBef>
            </a:pPr>
            <a:r>
              <a:rPr sz="1100" b="1" dirty="0">
                <a:solidFill>
                  <a:srgbClr val="0081B3"/>
                </a:solidFill>
                <a:latin typeface="Arial"/>
                <a:cs typeface="Arial"/>
              </a:rPr>
              <a:t>VCF</a:t>
            </a:r>
            <a:r>
              <a:rPr sz="11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Training</a:t>
            </a:r>
            <a:r>
              <a:rPr sz="11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Fund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95"/>
              </a:lnSpc>
            </a:pPr>
            <a:r>
              <a:rPr sz="1100" dirty="0">
                <a:latin typeface="Arial"/>
                <a:cs typeface="Arial"/>
              </a:rPr>
              <a:t>Accredited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training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funding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young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people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29809" y="7980044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£2,279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85800" y="7995792"/>
            <a:ext cx="5939155" cy="6350"/>
          </a:xfrm>
          <a:custGeom>
            <a:avLst/>
            <a:gdLst/>
            <a:ahLst/>
            <a:cxnLst/>
            <a:rect l="l" t="t" r="r" b="b"/>
            <a:pathLst>
              <a:path w="5939155" h="6350">
                <a:moveTo>
                  <a:pt x="5938647" y="0"/>
                </a:moveTo>
                <a:lnTo>
                  <a:pt x="4594225" y="0"/>
                </a:lnTo>
                <a:lnTo>
                  <a:pt x="4588129" y="0"/>
                </a:lnTo>
                <a:lnTo>
                  <a:pt x="0" y="0"/>
                </a:lnTo>
                <a:lnTo>
                  <a:pt x="0" y="6096"/>
                </a:lnTo>
                <a:lnTo>
                  <a:pt x="4588129" y="6096"/>
                </a:lnTo>
                <a:lnTo>
                  <a:pt x="4594225" y="6096"/>
                </a:lnTo>
                <a:lnTo>
                  <a:pt x="5938647" y="6096"/>
                </a:lnTo>
                <a:lnTo>
                  <a:pt x="5938647" y="0"/>
                </a:lnTo>
                <a:close/>
              </a:path>
            </a:pathLst>
          </a:custGeom>
          <a:solidFill>
            <a:srgbClr val="00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93979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1339341"/>
            <a:ext cx="468884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5" dirty="0">
                <a:solidFill>
                  <a:srgbClr val="0F6F82"/>
                </a:solidFill>
                <a:latin typeface="Trebuchet MS"/>
                <a:cs typeface="Trebuchet MS"/>
              </a:rPr>
              <a:t>8.</a:t>
            </a:r>
            <a:r>
              <a:rPr sz="2200" b="1" spc="-30" dirty="0">
                <a:solidFill>
                  <a:srgbClr val="0F6F82"/>
                </a:solidFill>
                <a:latin typeface="Trebuchet MS"/>
                <a:cs typeface="Trebuchet MS"/>
              </a:rPr>
              <a:t> </a:t>
            </a:r>
            <a:r>
              <a:rPr sz="2200" b="1" spc="280" dirty="0">
                <a:solidFill>
                  <a:srgbClr val="0F6F82"/>
                </a:solidFill>
                <a:latin typeface="Trebuchet MS"/>
                <a:cs typeface="Trebuchet MS"/>
              </a:rPr>
              <a:t>COMMUNITY</a:t>
            </a:r>
            <a:r>
              <a:rPr sz="2200" b="1" spc="-30" dirty="0">
                <a:solidFill>
                  <a:srgbClr val="0F6F82"/>
                </a:solidFill>
                <a:latin typeface="Trebuchet MS"/>
                <a:cs typeface="Trebuchet MS"/>
              </a:rPr>
              <a:t> </a:t>
            </a:r>
            <a:r>
              <a:rPr sz="2200" b="1" spc="265" dirty="0">
                <a:solidFill>
                  <a:srgbClr val="0F6F82"/>
                </a:solidFill>
                <a:latin typeface="Trebuchet MS"/>
                <a:cs typeface="Trebuchet MS"/>
              </a:rPr>
              <a:t>GRANT</a:t>
            </a:r>
            <a:r>
              <a:rPr sz="2200" b="1" spc="-35" dirty="0">
                <a:solidFill>
                  <a:srgbClr val="0F6F82"/>
                </a:solidFill>
                <a:latin typeface="Trebuchet MS"/>
                <a:cs typeface="Trebuchet MS"/>
              </a:rPr>
              <a:t> </a:t>
            </a:r>
            <a:r>
              <a:rPr sz="2200" b="1" spc="229" dirty="0">
                <a:solidFill>
                  <a:srgbClr val="0F6F82"/>
                </a:solidFill>
                <a:latin typeface="Trebuchet MS"/>
                <a:cs typeface="Trebuchet MS"/>
              </a:rPr>
              <a:t>SCHEME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512" y="1810765"/>
            <a:ext cx="6226810" cy="38100"/>
          </a:xfrm>
          <a:custGeom>
            <a:avLst/>
            <a:gdLst/>
            <a:ahLst/>
            <a:cxnLst/>
            <a:rect l="l" t="t" r="r" b="b"/>
            <a:pathLst>
              <a:path w="6226809" h="38100">
                <a:moveTo>
                  <a:pt x="6226810" y="0"/>
                </a:moveTo>
                <a:lnTo>
                  <a:pt x="0" y="0"/>
                </a:lnTo>
                <a:lnTo>
                  <a:pt x="0" y="38100"/>
                </a:lnTo>
                <a:lnTo>
                  <a:pt x="6226810" y="38100"/>
                </a:lnTo>
                <a:lnTo>
                  <a:pt x="622681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7700" y="1977897"/>
            <a:ext cx="6207760" cy="144018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1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Councils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Spend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overview</a:t>
            </a:r>
            <a:endParaRPr sz="1200">
              <a:latin typeface="Arial"/>
              <a:cs typeface="Arial"/>
            </a:endParaRPr>
          </a:p>
          <a:p>
            <a:pPr marL="38100" marR="30480">
              <a:lnSpc>
                <a:spcPct val="114999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councils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began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2024/25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varying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opening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balances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£316,015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carried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forward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Advanced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Grant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Scheme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(AGS)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which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ended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31</a:t>
            </a:r>
            <a:r>
              <a:rPr sz="1200" baseline="27777" dirty="0">
                <a:latin typeface="Arial"/>
                <a:cs typeface="Arial"/>
              </a:rPr>
              <a:t>st</a:t>
            </a:r>
            <a:r>
              <a:rPr sz="1200" spc="135" baseline="2777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August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2024.</a:t>
            </a:r>
            <a:r>
              <a:rPr sz="1200" spc="3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councils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unspent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AGS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these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added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their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CGS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allocations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2024/25.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£221,500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divided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between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them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5 </a:t>
            </a:r>
            <a:r>
              <a:rPr sz="1200" dirty="0">
                <a:latin typeface="Arial"/>
                <a:cs typeface="Arial"/>
              </a:rPr>
              <a:t>share</a:t>
            </a:r>
            <a:r>
              <a:rPr sz="1200" spc="-10" dirty="0">
                <a:latin typeface="Arial"/>
                <a:cs typeface="Arial"/>
              </a:rPr>
              <a:t> basis.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673100" y="9664394"/>
            <a:ext cx="6076950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*Scalloway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CC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opted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drawdown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funding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from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2025/26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 will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begin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2025/26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with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£35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(£6,515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-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£6,480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drawndown).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dirty="0">
                <a:latin typeface="Arial"/>
                <a:cs typeface="Arial"/>
              </a:rPr>
              <a:t>**TWW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CC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plan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utilise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their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funding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large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upcoming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project.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67512" y="3615562"/>
          <a:ext cx="6303010" cy="5971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6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235">
                <a:tc>
                  <a:txBody>
                    <a:bodyPr/>
                    <a:lstStyle/>
                    <a:p>
                      <a:pPr marL="86360">
                        <a:lnSpc>
                          <a:spcPts val="1360"/>
                        </a:lnSpc>
                        <a:tabLst>
                          <a:tab pos="1780539" algn="l"/>
                        </a:tabLst>
                      </a:pPr>
                      <a:r>
                        <a:rPr sz="12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Community</a:t>
                      </a:r>
                      <a:r>
                        <a:rPr sz="1200" b="1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Funding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345"/>
                        </a:lnSpc>
                        <a:tabLst>
                          <a:tab pos="1871980" algn="l"/>
                        </a:tabLst>
                      </a:pPr>
                      <a:r>
                        <a:rPr sz="12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Council</a:t>
                      </a:r>
                      <a:r>
                        <a:rPr sz="1200" b="1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carried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60"/>
                        </a:lnSpc>
                      </a:pPr>
                      <a:r>
                        <a:rPr sz="12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2024/25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121285" algn="r">
                        <a:lnSpc>
                          <a:spcPts val="1345"/>
                        </a:lnSpc>
                      </a:pPr>
                      <a:r>
                        <a:rPr sz="12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allocation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8905" marR="194945" indent="43815">
                        <a:lnSpc>
                          <a:spcPts val="1380"/>
                        </a:lnSpc>
                      </a:pPr>
                      <a:r>
                        <a:rPr sz="12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Funding available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04165" marR="102235" indent="83820">
                        <a:lnSpc>
                          <a:spcPts val="1380"/>
                        </a:lnSpc>
                      </a:pPr>
                      <a:r>
                        <a:rPr sz="12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Total spend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7950" marR="79375" indent="193040">
                        <a:lnSpc>
                          <a:spcPts val="1380"/>
                        </a:lnSpc>
                      </a:pPr>
                      <a:r>
                        <a:rPr sz="12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Balance Remaining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R="87630" algn="r">
                        <a:lnSpc>
                          <a:spcPts val="1280"/>
                        </a:lnSpc>
                      </a:pPr>
                      <a:r>
                        <a:rPr sz="12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forward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1280"/>
                        </a:lnSpc>
                      </a:pPr>
                      <a:r>
                        <a:rPr sz="12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2024/25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280"/>
                        </a:lnSpc>
                      </a:pPr>
                      <a:r>
                        <a:rPr sz="12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2024/25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R="87630" algn="r">
                        <a:lnSpc>
                          <a:spcPts val="1280"/>
                        </a:lnSpc>
                      </a:pPr>
                      <a:r>
                        <a:rPr sz="1200" b="1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from</a:t>
                      </a:r>
                      <a:r>
                        <a:rPr sz="1200" b="1" spc="-15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AGS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R="86360" algn="r">
                        <a:lnSpc>
                          <a:spcPts val="1390"/>
                        </a:lnSpc>
                        <a:tabLst>
                          <a:tab pos="1742439" algn="l"/>
                        </a:tabLst>
                      </a:pPr>
                      <a:r>
                        <a:rPr sz="1800" spc="-15" baseline="-13888" dirty="0">
                          <a:latin typeface="Arial"/>
                          <a:cs typeface="Arial"/>
                        </a:rPr>
                        <a:t>Bressay</a:t>
                      </a:r>
                      <a:r>
                        <a:rPr sz="1800" baseline="-13888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£22,398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£28,913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£2,476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£26,437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1742439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Burra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Trondra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15" baseline="16203" dirty="0">
                          <a:latin typeface="Arial"/>
                          <a:cs typeface="Arial"/>
                        </a:rPr>
                        <a:t>£15,471</a:t>
                      </a:r>
                      <a:endParaRPr sz="1800" baseline="16203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£21,986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£2,000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£19,986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R="86360" algn="r">
                        <a:lnSpc>
                          <a:spcPts val="1405"/>
                        </a:lnSpc>
                        <a:tabLst>
                          <a:tab pos="1742439" algn="l"/>
                        </a:tabLst>
                      </a:pPr>
                      <a:r>
                        <a:rPr sz="1800" spc="-15" baseline="-13888" dirty="0">
                          <a:latin typeface="Arial"/>
                          <a:cs typeface="Arial"/>
                        </a:rPr>
                        <a:t>Delting</a:t>
                      </a:r>
                      <a:r>
                        <a:rPr sz="1800" baseline="-13888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£37,512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40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£32,575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140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£70,087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ts val="140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£42,284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40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£27,803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195580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Dunrossness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30" baseline="16203" dirty="0">
                          <a:latin typeface="Arial"/>
                          <a:cs typeface="Arial"/>
                        </a:rPr>
                        <a:t>£160</a:t>
                      </a:r>
                      <a:endParaRPr sz="1800" baseline="16203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£6,675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£5,606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£1,069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195580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Fetlar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30" baseline="16203" dirty="0">
                          <a:latin typeface="Arial"/>
                          <a:cs typeface="Arial"/>
                        </a:rPr>
                        <a:t>£630</a:t>
                      </a:r>
                      <a:endParaRPr sz="1800" baseline="16203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£7,145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ts val="1390"/>
                        </a:lnSpc>
                      </a:pPr>
                      <a:r>
                        <a:rPr sz="1200" spc="-25" dirty="0">
                          <a:latin typeface="Arial"/>
                          <a:cs typeface="Arial"/>
                        </a:rPr>
                        <a:t>£0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£7,415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870">
                <a:tc>
                  <a:txBody>
                    <a:bodyPr/>
                    <a:lstStyle/>
                    <a:p>
                      <a:pPr marL="86360" marR="86360">
                        <a:lnSpc>
                          <a:spcPts val="1380"/>
                        </a:lnSpc>
                        <a:tabLst>
                          <a:tab pos="182880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Gulberwick,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Quarff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£13,055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Cunningsburgh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£19,750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£1,400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£18,170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195580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Lerwick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30" baseline="16203" dirty="0">
                          <a:latin typeface="Arial"/>
                          <a:cs typeface="Arial"/>
                        </a:rPr>
                        <a:t>£779</a:t>
                      </a:r>
                      <a:endParaRPr sz="1800" baseline="16203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£7,294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£1,500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£5,794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86360">
                        <a:lnSpc>
                          <a:spcPts val="1360"/>
                        </a:lnSpc>
                        <a:tabLst>
                          <a:tab pos="1914525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Nesting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£5,062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34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Lunnasting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£32,575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£37,637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£20,146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£17,491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790">
                <a:tc>
                  <a:txBody>
                    <a:bodyPr/>
                    <a:lstStyle/>
                    <a:p>
                      <a:pPr marR="86360" algn="r">
                        <a:lnSpc>
                          <a:spcPts val="1375"/>
                        </a:lnSpc>
                        <a:spcBef>
                          <a:spcPts val="300"/>
                        </a:spcBef>
                        <a:tabLst>
                          <a:tab pos="182753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Northmaven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15" baseline="16203" dirty="0">
                          <a:latin typeface="Arial"/>
                          <a:cs typeface="Arial"/>
                        </a:rPr>
                        <a:t>£9,336</a:t>
                      </a:r>
                      <a:endParaRPr sz="1800" baseline="16203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£15,851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£9,674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£6,177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R="86360" algn="r">
                        <a:lnSpc>
                          <a:spcPts val="1375"/>
                        </a:lnSpc>
                        <a:spcBef>
                          <a:spcPts val="615"/>
                        </a:spcBef>
                        <a:tabLst>
                          <a:tab pos="1742439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Sandness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Walls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15" baseline="16203" dirty="0">
                          <a:latin typeface="Arial"/>
                          <a:cs typeface="Arial"/>
                        </a:rPr>
                        <a:t>£10,392</a:t>
                      </a:r>
                      <a:endParaRPr sz="1800" baseline="16203">
                        <a:latin typeface="Arial"/>
                        <a:cs typeface="Arial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£16,907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£13,944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£2,963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86360" marR="85725">
                        <a:lnSpc>
                          <a:spcPts val="1380"/>
                        </a:lnSpc>
                        <a:spcBef>
                          <a:spcPts val="260"/>
                        </a:spcBef>
                        <a:tabLst>
                          <a:tab pos="204216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Sandsting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&amp;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£302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Aithsting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£32,575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£32,877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£13,643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£19,234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655" marB="0"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182753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Sandwick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15" baseline="16203" dirty="0">
                          <a:latin typeface="Arial"/>
                          <a:cs typeface="Arial"/>
                        </a:rPr>
                        <a:t>£7,467</a:t>
                      </a:r>
                      <a:endParaRPr sz="1800" baseline="16203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£13,982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390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£400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£13,582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285"/>
                        </a:spcBef>
                        <a:tabLst>
                          <a:tab pos="182753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Scalloway*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15" baseline="16203" dirty="0">
                          <a:latin typeface="Arial"/>
                          <a:cs typeface="Arial"/>
                        </a:rPr>
                        <a:t>£2,307</a:t>
                      </a:r>
                      <a:endParaRPr sz="1800" baseline="16203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£8,822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£15,302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solidFill>
                            <a:srgbClr val="ED0000"/>
                          </a:solidFill>
                          <a:latin typeface="Arial"/>
                          <a:cs typeface="Arial"/>
                        </a:rPr>
                        <a:t>-£6,480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R="86360" algn="r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1742439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Skerries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15" baseline="16203" dirty="0">
                          <a:latin typeface="Arial"/>
                          <a:cs typeface="Arial"/>
                        </a:rPr>
                        <a:t>£37,250</a:t>
                      </a:r>
                      <a:endParaRPr sz="1800" baseline="16203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£43,765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£43,500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90"/>
                        </a:lnSpc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£265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531495">
                <a:tc>
                  <a:txBody>
                    <a:bodyPr/>
                    <a:lstStyle/>
                    <a:p>
                      <a:pPr marL="86360" marR="86360">
                        <a:lnSpc>
                          <a:spcPts val="1380"/>
                        </a:lnSpc>
                        <a:spcBef>
                          <a:spcPts val="45"/>
                        </a:spcBef>
                        <a:tabLst>
                          <a:tab pos="174498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Tingwall,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£147,882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Whiteness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&amp;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6360">
                        <a:lnSpc>
                          <a:spcPts val="128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Weisdale**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£32,575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945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£180,457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£22,116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£158,341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1620">
                <a:tc>
                  <a:txBody>
                    <a:bodyPr/>
                    <a:lstStyle/>
                    <a:p>
                      <a:pPr marR="86360" algn="r">
                        <a:lnSpc>
                          <a:spcPts val="1390"/>
                        </a:lnSpc>
                        <a:tabLst>
                          <a:tab pos="1827530" algn="l"/>
                        </a:tabLst>
                      </a:pPr>
                      <a:r>
                        <a:rPr sz="1800" spc="-30" baseline="-13888" dirty="0">
                          <a:latin typeface="Arial"/>
                          <a:cs typeface="Arial"/>
                        </a:rPr>
                        <a:t>Unst</a:t>
                      </a:r>
                      <a:r>
                        <a:rPr sz="1800" baseline="-13888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£1,448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£7,963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£1,833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£6,130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7970">
                <a:tc>
                  <a:txBody>
                    <a:bodyPr/>
                    <a:lstStyle/>
                    <a:p>
                      <a:pPr marR="85090" algn="r">
                        <a:lnSpc>
                          <a:spcPct val="100000"/>
                        </a:lnSpc>
                        <a:spcBef>
                          <a:spcPts val="285"/>
                        </a:spcBef>
                        <a:tabLst>
                          <a:tab pos="2124710" algn="l"/>
                        </a:tabLst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Whalsay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00" spc="-37" baseline="16203" dirty="0">
                          <a:latin typeface="Arial"/>
                          <a:cs typeface="Arial"/>
                        </a:rPr>
                        <a:t>£0</a:t>
                      </a:r>
                      <a:endParaRPr sz="1800" baseline="16203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£5,000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9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R="86360" algn="r">
                        <a:lnSpc>
                          <a:spcPts val="1305"/>
                        </a:lnSpc>
                        <a:tabLst>
                          <a:tab pos="1827530" algn="l"/>
                        </a:tabLst>
                      </a:pPr>
                      <a:r>
                        <a:rPr sz="1800" spc="-30" baseline="-16203" dirty="0">
                          <a:latin typeface="Arial"/>
                          <a:cs typeface="Arial"/>
                        </a:rPr>
                        <a:t>Yell</a:t>
                      </a:r>
                      <a:r>
                        <a:rPr sz="1800" baseline="-16203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£4,564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21920" algn="r">
                        <a:lnSpc>
                          <a:spcPts val="130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£6,515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ts val="130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£11,079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1600" algn="r">
                        <a:lnSpc>
                          <a:spcPts val="130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£8,756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80010" algn="r">
                        <a:lnSpc>
                          <a:spcPts val="1305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£2,323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0081B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433704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9041180"/>
            <a:ext cx="610235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councils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permitted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drawdown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future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years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(up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5)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if</a:t>
            </a:r>
            <a:r>
              <a:rPr sz="1200" spc="-20" dirty="0">
                <a:latin typeface="Arial"/>
                <a:cs typeface="Arial"/>
              </a:rPr>
              <a:t> they </a:t>
            </a:r>
            <a:r>
              <a:rPr sz="1200" dirty="0">
                <a:latin typeface="Arial"/>
                <a:cs typeface="Arial"/>
              </a:rPr>
              <a:t>want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insufficient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so.</a:t>
            </a:r>
            <a:r>
              <a:rPr sz="1200" spc="3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drawdown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reflected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following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years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availability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funds.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Some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communities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also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larger </a:t>
            </a:r>
            <a:r>
              <a:rPr sz="1200" dirty="0">
                <a:latin typeface="Arial"/>
                <a:cs typeface="Arial"/>
              </a:rPr>
              <a:t>projects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future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retain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these.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79778" y="2546413"/>
            <a:ext cx="5484495" cy="1572895"/>
            <a:chOff x="1279778" y="2546413"/>
            <a:chExt cx="5484495" cy="1572895"/>
          </a:xfrm>
        </p:grpSpPr>
        <p:sp>
          <p:nvSpPr>
            <p:cNvPr id="5" name="object 5"/>
            <p:cNvSpPr/>
            <p:nvPr/>
          </p:nvSpPr>
          <p:spPr>
            <a:xfrm>
              <a:off x="1279778" y="2551175"/>
              <a:ext cx="5484495" cy="1385570"/>
            </a:xfrm>
            <a:custGeom>
              <a:avLst/>
              <a:gdLst/>
              <a:ahLst/>
              <a:cxnLst/>
              <a:rect l="l" t="t" r="r" b="b"/>
              <a:pathLst>
                <a:path w="5484495" h="1385570">
                  <a:moveTo>
                    <a:pt x="0" y="1385315"/>
                  </a:moveTo>
                  <a:lnTo>
                    <a:pt x="62865" y="1385315"/>
                  </a:lnTo>
                </a:path>
                <a:path w="5484495" h="1385570">
                  <a:moveTo>
                    <a:pt x="140589" y="1385315"/>
                  </a:moveTo>
                  <a:lnTo>
                    <a:pt x="251840" y="1385315"/>
                  </a:lnTo>
                </a:path>
                <a:path w="5484495" h="1385570">
                  <a:moveTo>
                    <a:pt x="328041" y="1385315"/>
                  </a:moveTo>
                  <a:lnTo>
                    <a:pt x="454533" y="1385315"/>
                  </a:lnTo>
                </a:path>
                <a:path w="5484495" h="1385570">
                  <a:moveTo>
                    <a:pt x="532257" y="1385315"/>
                  </a:moveTo>
                  <a:lnTo>
                    <a:pt x="643509" y="1385315"/>
                  </a:lnTo>
                </a:path>
                <a:path w="5484495" h="1385570">
                  <a:moveTo>
                    <a:pt x="719709" y="1385315"/>
                  </a:moveTo>
                  <a:lnTo>
                    <a:pt x="846201" y="1385315"/>
                  </a:lnTo>
                </a:path>
                <a:path w="5484495" h="1385570">
                  <a:moveTo>
                    <a:pt x="1018413" y="1385315"/>
                  </a:moveTo>
                  <a:lnTo>
                    <a:pt x="1237869" y="1385315"/>
                  </a:lnTo>
                </a:path>
                <a:path w="5484495" h="1385570">
                  <a:moveTo>
                    <a:pt x="1315593" y="1385315"/>
                  </a:moveTo>
                  <a:lnTo>
                    <a:pt x="1426845" y="1385315"/>
                  </a:lnTo>
                </a:path>
                <a:path w="5484495" h="1385570">
                  <a:moveTo>
                    <a:pt x="1503045" y="1385315"/>
                  </a:moveTo>
                  <a:lnTo>
                    <a:pt x="1629537" y="1385315"/>
                  </a:lnTo>
                </a:path>
                <a:path w="5484495" h="1385570">
                  <a:moveTo>
                    <a:pt x="1707261" y="1385315"/>
                  </a:moveTo>
                  <a:lnTo>
                    <a:pt x="1818513" y="1385315"/>
                  </a:lnTo>
                </a:path>
                <a:path w="5484495" h="1385570">
                  <a:moveTo>
                    <a:pt x="1894713" y="1385315"/>
                  </a:moveTo>
                  <a:lnTo>
                    <a:pt x="2021205" y="1385315"/>
                  </a:lnTo>
                </a:path>
                <a:path w="5484495" h="1385570">
                  <a:moveTo>
                    <a:pt x="2098929" y="1385315"/>
                  </a:moveTo>
                  <a:lnTo>
                    <a:pt x="2210181" y="1385315"/>
                  </a:lnTo>
                </a:path>
                <a:path w="5484495" h="1385570">
                  <a:moveTo>
                    <a:pt x="2287905" y="1385315"/>
                  </a:moveTo>
                  <a:lnTo>
                    <a:pt x="2412873" y="1385315"/>
                  </a:lnTo>
                </a:path>
                <a:path w="5484495" h="1385570">
                  <a:moveTo>
                    <a:pt x="2490597" y="1385315"/>
                  </a:moveTo>
                  <a:lnTo>
                    <a:pt x="2507361" y="1385315"/>
                  </a:lnTo>
                </a:path>
                <a:path w="5484495" h="1385570">
                  <a:moveTo>
                    <a:pt x="2679573" y="1385315"/>
                  </a:moveTo>
                  <a:lnTo>
                    <a:pt x="2806065" y="1385315"/>
                  </a:lnTo>
                </a:path>
                <a:path w="5484495" h="1385570">
                  <a:moveTo>
                    <a:pt x="2882265" y="1385315"/>
                  </a:moveTo>
                  <a:lnTo>
                    <a:pt x="2899029" y="1385315"/>
                  </a:lnTo>
                </a:path>
                <a:path w="5484495" h="1385570">
                  <a:moveTo>
                    <a:pt x="2976753" y="1385315"/>
                  </a:moveTo>
                  <a:lnTo>
                    <a:pt x="3197733" y="1385315"/>
                  </a:lnTo>
                </a:path>
                <a:path w="5484495" h="1385570">
                  <a:moveTo>
                    <a:pt x="3273933" y="1385315"/>
                  </a:moveTo>
                  <a:lnTo>
                    <a:pt x="3385185" y="1385315"/>
                  </a:lnTo>
                </a:path>
                <a:path w="5484495" h="1385570">
                  <a:moveTo>
                    <a:pt x="3462909" y="1385315"/>
                  </a:moveTo>
                  <a:lnTo>
                    <a:pt x="3589401" y="1385315"/>
                  </a:lnTo>
                </a:path>
                <a:path w="5484495" h="1385570">
                  <a:moveTo>
                    <a:pt x="3665601" y="1385315"/>
                  </a:moveTo>
                  <a:lnTo>
                    <a:pt x="3682365" y="1385315"/>
                  </a:lnTo>
                </a:path>
                <a:path w="5484495" h="1385570">
                  <a:moveTo>
                    <a:pt x="3760089" y="1385315"/>
                  </a:moveTo>
                  <a:lnTo>
                    <a:pt x="3981069" y="1385315"/>
                  </a:lnTo>
                </a:path>
                <a:path w="5484495" h="1385570">
                  <a:moveTo>
                    <a:pt x="4057269" y="1385315"/>
                  </a:moveTo>
                  <a:lnTo>
                    <a:pt x="4074033" y="1385315"/>
                  </a:lnTo>
                </a:path>
                <a:path w="5484495" h="1385570">
                  <a:moveTo>
                    <a:pt x="4151757" y="1385315"/>
                  </a:moveTo>
                  <a:lnTo>
                    <a:pt x="4372737" y="1385315"/>
                  </a:lnTo>
                </a:path>
                <a:path w="5484495" h="1385570">
                  <a:moveTo>
                    <a:pt x="4448937" y="1385315"/>
                  </a:moveTo>
                  <a:lnTo>
                    <a:pt x="4560189" y="1385315"/>
                  </a:lnTo>
                </a:path>
                <a:path w="5484495" h="1385570">
                  <a:moveTo>
                    <a:pt x="4637913" y="1385315"/>
                  </a:moveTo>
                  <a:lnTo>
                    <a:pt x="4764405" y="1385315"/>
                  </a:lnTo>
                </a:path>
                <a:path w="5484495" h="1385570">
                  <a:moveTo>
                    <a:pt x="4840605" y="1385315"/>
                  </a:moveTo>
                  <a:lnTo>
                    <a:pt x="5156073" y="1385315"/>
                  </a:lnTo>
                </a:path>
                <a:path w="5484495" h="1385570">
                  <a:moveTo>
                    <a:pt x="5232273" y="1385315"/>
                  </a:moveTo>
                  <a:lnTo>
                    <a:pt x="5250561" y="1385315"/>
                  </a:lnTo>
                </a:path>
                <a:path w="5484495" h="1385570">
                  <a:moveTo>
                    <a:pt x="2585085" y="1385315"/>
                  </a:moveTo>
                  <a:lnTo>
                    <a:pt x="2601849" y="1385315"/>
                  </a:lnTo>
                </a:path>
                <a:path w="5484495" h="1385570">
                  <a:moveTo>
                    <a:pt x="5326761" y="1385315"/>
                  </a:moveTo>
                  <a:lnTo>
                    <a:pt x="5484241" y="1385315"/>
                  </a:lnTo>
                </a:path>
                <a:path w="5484495" h="1385570">
                  <a:moveTo>
                    <a:pt x="0" y="1211579"/>
                  </a:moveTo>
                  <a:lnTo>
                    <a:pt x="62865" y="1211579"/>
                  </a:lnTo>
                </a:path>
                <a:path w="5484495" h="1385570">
                  <a:moveTo>
                    <a:pt x="140589" y="1211579"/>
                  </a:moveTo>
                  <a:lnTo>
                    <a:pt x="251840" y="1211579"/>
                  </a:lnTo>
                </a:path>
                <a:path w="5484495" h="1385570">
                  <a:moveTo>
                    <a:pt x="3462909" y="1211579"/>
                  </a:moveTo>
                  <a:lnTo>
                    <a:pt x="3682365" y="1211579"/>
                  </a:lnTo>
                </a:path>
                <a:path w="5484495" h="1385570">
                  <a:moveTo>
                    <a:pt x="328041" y="1211579"/>
                  </a:moveTo>
                  <a:lnTo>
                    <a:pt x="454533" y="1211579"/>
                  </a:lnTo>
                </a:path>
                <a:path w="5484495" h="1385570">
                  <a:moveTo>
                    <a:pt x="2976753" y="1211579"/>
                  </a:moveTo>
                  <a:lnTo>
                    <a:pt x="3197733" y="1211579"/>
                  </a:lnTo>
                </a:path>
                <a:path w="5484495" h="1385570">
                  <a:moveTo>
                    <a:pt x="3273933" y="1211579"/>
                  </a:moveTo>
                  <a:lnTo>
                    <a:pt x="3385185" y="1211579"/>
                  </a:lnTo>
                </a:path>
                <a:path w="5484495" h="1385570">
                  <a:moveTo>
                    <a:pt x="4057269" y="1211579"/>
                  </a:moveTo>
                  <a:lnTo>
                    <a:pt x="4074033" y="1211579"/>
                  </a:lnTo>
                </a:path>
                <a:path w="5484495" h="1385570">
                  <a:moveTo>
                    <a:pt x="719709" y="1211579"/>
                  </a:moveTo>
                  <a:lnTo>
                    <a:pt x="1629537" y="1211579"/>
                  </a:lnTo>
                </a:path>
                <a:path w="5484495" h="1385570">
                  <a:moveTo>
                    <a:pt x="1707261" y="1211579"/>
                  </a:moveTo>
                  <a:lnTo>
                    <a:pt x="1818513" y="1211579"/>
                  </a:lnTo>
                </a:path>
                <a:path w="5484495" h="1385570">
                  <a:moveTo>
                    <a:pt x="532257" y="1211579"/>
                  </a:moveTo>
                  <a:lnTo>
                    <a:pt x="643509" y="1211579"/>
                  </a:lnTo>
                </a:path>
                <a:path w="5484495" h="1385570">
                  <a:moveTo>
                    <a:pt x="3760089" y="1211579"/>
                  </a:moveTo>
                  <a:lnTo>
                    <a:pt x="3981069" y="1211579"/>
                  </a:lnTo>
                </a:path>
                <a:path w="5484495" h="1385570">
                  <a:moveTo>
                    <a:pt x="2882265" y="1211579"/>
                  </a:moveTo>
                  <a:lnTo>
                    <a:pt x="2899029" y="1211579"/>
                  </a:lnTo>
                </a:path>
                <a:path w="5484495" h="1385570">
                  <a:moveTo>
                    <a:pt x="4151757" y="1211579"/>
                  </a:moveTo>
                  <a:lnTo>
                    <a:pt x="5156073" y="1211579"/>
                  </a:lnTo>
                </a:path>
                <a:path w="5484495" h="1385570">
                  <a:moveTo>
                    <a:pt x="5232273" y="1211579"/>
                  </a:moveTo>
                  <a:lnTo>
                    <a:pt x="5484241" y="1211579"/>
                  </a:lnTo>
                </a:path>
                <a:path w="5484495" h="1385570">
                  <a:moveTo>
                    <a:pt x="1894713" y="1211579"/>
                  </a:moveTo>
                  <a:lnTo>
                    <a:pt x="2412873" y="1211579"/>
                  </a:lnTo>
                </a:path>
                <a:path w="5484495" h="1385570">
                  <a:moveTo>
                    <a:pt x="2490597" y="1211579"/>
                  </a:moveTo>
                  <a:lnTo>
                    <a:pt x="2806065" y="1211579"/>
                  </a:lnTo>
                </a:path>
                <a:path w="5484495" h="1385570">
                  <a:moveTo>
                    <a:pt x="3760089" y="1039367"/>
                  </a:moveTo>
                  <a:lnTo>
                    <a:pt x="3981069" y="1039367"/>
                  </a:lnTo>
                </a:path>
                <a:path w="5484495" h="1385570">
                  <a:moveTo>
                    <a:pt x="4057269" y="1039367"/>
                  </a:moveTo>
                  <a:lnTo>
                    <a:pt x="5484241" y="1039367"/>
                  </a:lnTo>
                </a:path>
                <a:path w="5484495" h="1385570">
                  <a:moveTo>
                    <a:pt x="1707261" y="1039367"/>
                  </a:moveTo>
                  <a:lnTo>
                    <a:pt x="1818513" y="1039367"/>
                  </a:lnTo>
                </a:path>
                <a:path w="5484495" h="1385570">
                  <a:moveTo>
                    <a:pt x="1894713" y="1039367"/>
                  </a:moveTo>
                  <a:lnTo>
                    <a:pt x="2412873" y="1039367"/>
                  </a:lnTo>
                </a:path>
                <a:path w="5484495" h="1385570">
                  <a:moveTo>
                    <a:pt x="2490597" y="1039367"/>
                  </a:moveTo>
                  <a:lnTo>
                    <a:pt x="2806065" y="1039367"/>
                  </a:lnTo>
                </a:path>
                <a:path w="5484495" h="1385570">
                  <a:moveTo>
                    <a:pt x="328041" y="1039367"/>
                  </a:moveTo>
                  <a:lnTo>
                    <a:pt x="454533" y="1039367"/>
                  </a:lnTo>
                </a:path>
                <a:path w="5484495" h="1385570">
                  <a:moveTo>
                    <a:pt x="140589" y="1039367"/>
                  </a:moveTo>
                  <a:lnTo>
                    <a:pt x="251840" y="1039367"/>
                  </a:lnTo>
                </a:path>
                <a:path w="5484495" h="1385570">
                  <a:moveTo>
                    <a:pt x="532257" y="1039367"/>
                  </a:moveTo>
                  <a:lnTo>
                    <a:pt x="643509" y="1039367"/>
                  </a:lnTo>
                </a:path>
                <a:path w="5484495" h="1385570">
                  <a:moveTo>
                    <a:pt x="2882265" y="1039367"/>
                  </a:moveTo>
                  <a:lnTo>
                    <a:pt x="3682365" y="1039367"/>
                  </a:lnTo>
                </a:path>
                <a:path w="5484495" h="1385570">
                  <a:moveTo>
                    <a:pt x="719709" y="1039367"/>
                  </a:moveTo>
                  <a:lnTo>
                    <a:pt x="1629537" y="1039367"/>
                  </a:lnTo>
                </a:path>
                <a:path w="5484495" h="1385570">
                  <a:moveTo>
                    <a:pt x="0" y="1039367"/>
                  </a:moveTo>
                  <a:lnTo>
                    <a:pt x="62865" y="1039367"/>
                  </a:lnTo>
                </a:path>
                <a:path w="5484495" h="1385570">
                  <a:moveTo>
                    <a:pt x="4057269" y="865631"/>
                  </a:moveTo>
                  <a:lnTo>
                    <a:pt x="5484241" y="865631"/>
                  </a:lnTo>
                </a:path>
                <a:path w="5484495" h="1385570">
                  <a:moveTo>
                    <a:pt x="328041" y="865631"/>
                  </a:moveTo>
                  <a:lnTo>
                    <a:pt x="454533" y="865631"/>
                  </a:lnTo>
                </a:path>
                <a:path w="5484495" h="1385570">
                  <a:moveTo>
                    <a:pt x="532257" y="865631"/>
                  </a:moveTo>
                  <a:lnTo>
                    <a:pt x="3981069" y="865631"/>
                  </a:lnTo>
                </a:path>
                <a:path w="5484495" h="1385570">
                  <a:moveTo>
                    <a:pt x="0" y="865631"/>
                  </a:moveTo>
                  <a:lnTo>
                    <a:pt x="62865" y="865631"/>
                  </a:lnTo>
                </a:path>
                <a:path w="5484495" h="1385570">
                  <a:moveTo>
                    <a:pt x="140589" y="865631"/>
                  </a:moveTo>
                  <a:lnTo>
                    <a:pt x="251840" y="865631"/>
                  </a:lnTo>
                </a:path>
                <a:path w="5484495" h="1385570">
                  <a:moveTo>
                    <a:pt x="0" y="691896"/>
                  </a:moveTo>
                  <a:lnTo>
                    <a:pt x="62865" y="691896"/>
                  </a:lnTo>
                </a:path>
                <a:path w="5484495" h="1385570">
                  <a:moveTo>
                    <a:pt x="140589" y="691896"/>
                  </a:moveTo>
                  <a:lnTo>
                    <a:pt x="251840" y="691896"/>
                  </a:lnTo>
                </a:path>
                <a:path w="5484495" h="1385570">
                  <a:moveTo>
                    <a:pt x="328041" y="691896"/>
                  </a:moveTo>
                  <a:lnTo>
                    <a:pt x="3981069" y="691896"/>
                  </a:lnTo>
                </a:path>
                <a:path w="5484495" h="1385570">
                  <a:moveTo>
                    <a:pt x="4057269" y="691896"/>
                  </a:moveTo>
                  <a:lnTo>
                    <a:pt x="5484241" y="691896"/>
                  </a:lnTo>
                </a:path>
                <a:path w="5484495" h="1385570">
                  <a:moveTo>
                    <a:pt x="4057269" y="519683"/>
                  </a:moveTo>
                  <a:lnTo>
                    <a:pt x="5484241" y="519683"/>
                  </a:lnTo>
                </a:path>
                <a:path w="5484495" h="1385570">
                  <a:moveTo>
                    <a:pt x="0" y="519683"/>
                  </a:moveTo>
                  <a:lnTo>
                    <a:pt x="3981069" y="519683"/>
                  </a:lnTo>
                </a:path>
                <a:path w="5484495" h="1385570">
                  <a:moveTo>
                    <a:pt x="0" y="345948"/>
                  </a:moveTo>
                  <a:lnTo>
                    <a:pt x="3981069" y="345948"/>
                  </a:lnTo>
                </a:path>
                <a:path w="5484495" h="1385570">
                  <a:moveTo>
                    <a:pt x="4057269" y="345948"/>
                  </a:moveTo>
                  <a:lnTo>
                    <a:pt x="5484241" y="345948"/>
                  </a:lnTo>
                </a:path>
                <a:path w="5484495" h="1385570">
                  <a:moveTo>
                    <a:pt x="0" y="172211"/>
                  </a:moveTo>
                  <a:lnTo>
                    <a:pt x="3981069" y="172211"/>
                  </a:lnTo>
                </a:path>
                <a:path w="5484495" h="1385570">
                  <a:moveTo>
                    <a:pt x="4057269" y="172211"/>
                  </a:moveTo>
                  <a:lnTo>
                    <a:pt x="5484241" y="172211"/>
                  </a:lnTo>
                </a:path>
                <a:path w="5484495" h="1385570">
                  <a:moveTo>
                    <a:pt x="0" y="0"/>
                  </a:moveTo>
                  <a:lnTo>
                    <a:pt x="548424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2643" y="3107435"/>
              <a:ext cx="77724" cy="10020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34311" y="3348227"/>
              <a:ext cx="77724" cy="7612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5979" y="3878579"/>
              <a:ext cx="94487" cy="23088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7647" y="3861815"/>
              <a:ext cx="77724" cy="2476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9315" y="3425951"/>
              <a:ext cx="77723" cy="68351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0983" y="3857243"/>
              <a:ext cx="77724" cy="2522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92652" y="3560063"/>
              <a:ext cx="77724" cy="5494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85843" y="3523487"/>
              <a:ext cx="76200" cy="5859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77511" y="3625595"/>
              <a:ext cx="76200" cy="48387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69180" y="3803903"/>
              <a:ext cx="76200" cy="30556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60847" y="2593847"/>
              <a:ext cx="76200" cy="15156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52515" y="3834383"/>
              <a:ext cx="76200" cy="27508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44183" y="3883151"/>
              <a:ext cx="76200" cy="22631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35851" y="3726179"/>
              <a:ext cx="76200" cy="38328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41119" y="2592323"/>
              <a:ext cx="5167630" cy="151307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37131" y="4023359"/>
              <a:ext cx="77724" cy="8610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828799" y="4040123"/>
              <a:ext cx="77724" cy="6934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20467" y="3915155"/>
              <a:ext cx="77724" cy="19430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003803" y="4061459"/>
              <a:ext cx="77723" cy="4800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395471" y="4056887"/>
              <a:ext cx="77724" cy="525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87139" y="3774947"/>
              <a:ext cx="77724" cy="33451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178808" y="3627119"/>
              <a:ext cx="77724" cy="48234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70475" y="4094987"/>
              <a:ext cx="77724" cy="1447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62144" y="3579875"/>
              <a:ext cx="77723" cy="52958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53812" y="2602991"/>
              <a:ext cx="77724" cy="150647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45480" y="4046219"/>
              <a:ext cx="77724" cy="6324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530339" y="3805427"/>
              <a:ext cx="76200" cy="30403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37147" y="3936491"/>
              <a:ext cx="77724" cy="17297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1435607" y="2601467"/>
              <a:ext cx="5167629" cy="150393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31619" y="3194303"/>
              <a:ext cx="76200" cy="91516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314955" y="4072127"/>
              <a:ext cx="76200" cy="3733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923287" y="3416807"/>
              <a:ext cx="76200" cy="69265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706623" y="3852671"/>
              <a:ext cx="76200" cy="25679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098291" y="3480815"/>
              <a:ext cx="76200" cy="62865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489959" y="3909059"/>
              <a:ext cx="77724" cy="20040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881627" y="3895343"/>
              <a:ext cx="77724" cy="21412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273296" y="4006595"/>
              <a:ext cx="77724" cy="10287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664963" y="3639311"/>
              <a:ext cx="77724" cy="470153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448300" y="4099559"/>
              <a:ext cx="77724" cy="990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39968" y="3896867"/>
              <a:ext cx="77724" cy="21259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231636" y="4056887"/>
              <a:ext cx="77724" cy="5257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623303" y="4029455"/>
              <a:ext cx="77724" cy="8000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30095" y="3192729"/>
              <a:ext cx="5167630" cy="91267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279778" y="4109465"/>
              <a:ext cx="5484495" cy="0"/>
            </a:xfrm>
            <a:custGeom>
              <a:avLst/>
              <a:gdLst/>
              <a:ahLst/>
              <a:cxnLst/>
              <a:rect l="l" t="t" r="r" b="b"/>
              <a:pathLst>
                <a:path w="5484495">
                  <a:moveTo>
                    <a:pt x="0" y="0"/>
                  </a:moveTo>
                  <a:lnTo>
                    <a:pt x="5484241" y="0"/>
                  </a:lnTo>
                </a:path>
              </a:pathLst>
            </a:custGeom>
            <a:ln w="19050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/>
          <p:nvPr/>
        </p:nvSpPr>
        <p:spPr>
          <a:xfrm>
            <a:off x="1279778" y="2377566"/>
            <a:ext cx="5484495" cy="0"/>
          </a:xfrm>
          <a:custGeom>
            <a:avLst/>
            <a:gdLst/>
            <a:ahLst/>
            <a:cxnLst/>
            <a:rect l="l" t="t" r="r" b="b"/>
            <a:pathLst>
              <a:path w="5484495">
                <a:moveTo>
                  <a:pt x="0" y="0"/>
                </a:moveTo>
                <a:lnTo>
                  <a:pt x="5484241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1" name="object 51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159916" y="4211319"/>
            <a:ext cx="1117066" cy="613917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421127" y="4209668"/>
            <a:ext cx="243586" cy="241935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2726054" y="4208906"/>
            <a:ext cx="329565" cy="329565"/>
          </a:xfrm>
          <a:custGeom>
            <a:avLst/>
            <a:gdLst/>
            <a:ahLst/>
            <a:cxnLst/>
            <a:rect l="l" t="t" r="r" b="b"/>
            <a:pathLst>
              <a:path w="329564" h="329564">
                <a:moveTo>
                  <a:pt x="36321" y="244221"/>
                </a:moveTo>
                <a:lnTo>
                  <a:pt x="31876" y="245490"/>
                </a:lnTo>
                <a:lnTo>
                  <a:pt x="27050" y="246761"/>
                </a:lnTo>
                <a:lnTo>
                  <a:pt x="22351" y="249300"/>
                </a:lnTo>
                <a:lnTo>
                  <a:pt x="17906" y="251840"/>
                </a:lnTo>
                <a:lnTo>
                  <a:pt x="8000" y="262000"/>
                </a:lnTo>
                <a:lnTo>
                  <a:pt x="4063" y="268350"/>
                </a:lnTo>
                <a:lnTo>
                  <a:pt x="2031" y="275971"/>
                </a:lnTo>
                <a:lnTo>
                  <a:pt x="0" y="282321"/>
                </a:lnTo>
                <a:lnTo>
                  <a:pt x="126" y="289940"/>
                </a:lnTo>
                <a:lnTo>
                  <a:pt x="5206" y="303911"/>
                </a:lnTo>
                <a:lnTo>
                  <a:pt x="9270" y="310261"/>
                </a:lnTo>
                <a:lnTo>
                  <a:pt x="14986" y="315340"/>
                </a:lnTo>
                <a:lnTo>
                  <a:pt x="20574" y="321690"/>
                </a:lnTo>
                <a:lnTo>
                  <a:pt x="26924" y="325500"/>
                </a:lnTo>
                <a:lnTo>
                  <a:pt x="33908" y="328040"/>
                </a:lnTo>
                <a:lnTo>
                  <a:pt x="40893" y="329311"/>
                </a:lnTo>
                <a:lnTo>
                  <a:pt x="47878" y="329311"/>
                </a:lnTo>
                <a:lnTo>
                  <a:pt x="54990" y="328040"/>
                </a:lnTo>
                <a:lnTo>
                  <a:pt x="62102" y="325500"/>
                </a:lnTo>
                <a:lnTo>
                  <a:pt x="68452" y="321690"/>
                </a:lnTo>
                <a:lnTo>
                  <a:pt x="70738" y="319150"/>
                </a:lnTo>
                <a:lnTo>
                  <a:pt x="43180" y="319150"/>
                </a:lnTo>
                <a:lnTo>
                  <a:pt x="32765" y="316611"/>
                </a:lnTo>
                <a:lnTo>
                  <a:pt x="27558" y="312800"/>
                </a:lnTo>
                <a:lnTo>
                  <a:pt x="18161" y="302640"/>
                </a:lnTo>
                <a:lnTo>
                  <a:pt x="14986" y="298831"/>
                </a:lnTo>
                <a:lnTo>
                  <a:pt x="12953" y="293750"/>
                </a:lnTo>
                <a:lnTo>
                  <a:pt x="11683" y="291211"/>
                </a:lnTo>
                <a:lnTo>
                  <a:pt x="11049" y="287400"/>
                </a:lnTo>
                <a:lnTo>
                  <a:pt x="11006" y="286131"/>
                </a:lnTo>
                <a:lnTo>
                  <a:pt x="10921" y="283590"/>
                </a:lnTo>
                <a:lnTo>
                  <a:pt x="10794" y="282321"/>
                </a:lnTo>
                <a:lnTo>
                  <a:pt x="10668" y="281050"/>
                </a:lnTo>
                <a:lnTo>
                  <a:pt x="11302" y="277240"/>
                </a:lnTo>
                <a:lnTo>
                  <a:pt x="33274" y="255650"/>
                </a:lnTo>
                <a:lnTo>
                  <a:pt x="36449" y="254381"/>
                </a:lnTo>
                <a:lnTo>
                  <a:pt x="52432" y="254381"/>
                </a:lnTo>
                <a:lnTo>
                  <a:pt x="54609" y="250571"/>
                </a:lnTo>
                <a:lnTo>
                  <a:pt x="49656" y="246761"/>
                </a:lnTo>
                <a:lnTo>
                  <a:pt x="45084" y="245490"/>
                </a:lnTo>
                <a:lnTo>
                  <a:pt x="36321" y="244221"/>
                </a:lnTo>
                <a:close/>
              </a:path>
              <a:path w="329564" h="329564">
                <a:moveTo>
                  <a:pt x="81451" y="275971"/>
                </a:moveTo>
                <a:lnTo>
                  <a:pt x="66928" y="275971"/>
                </a:lnTo>
                <a:lnTo>
                  <a:pt x="77724" y="286131"/>
                </a:lnTo>
                <a:lnTo>
                  <a:pt x="77639" y="287400"/>
                </a:lnTo>
                <a:lnTo>
                  <a:pt x="77554" y="288671"/>
                </a:lnTo>
                <a:lnTo>
                  <a:pt x="77469" y="289940"/>
                </a:lnTo>
                <a:lnTo>
                  <a:pt x="76453" y="293750"/>
                </a:lnTo>
                <a:lnTo>
                  <a:pt x="74549" y="297561"/>
                </a:lnTo>
                <a:lnTo>
                  <a:pt x="72770" y="302640"/>
                </a:lnTo>
                <a:lnTo>
                  <a:pt x="70103" y="306450"/>
                </a:lnTo>
                <a:lnTo>
                  <a:pt x="66801" y="308990"/>
                </a:lnTo>
                <a:lnTo>
                  <a:pt x="62992" y="312800"/>
                </a:lnTo>
                <a:lnTo>
                  <a:pt x="58546" y="315340"/>
                </a:lnTo>
                <a:lnTo>
                  <a:pt x="53467" y="317881"/>
                </a:lnTo>
                <a:lnTo>
                  <a:pt x="48387" y="319150"/>
                </a:lnTo>
                <a:lnTo>
                  <a:pt x="70738" y="319150"/>
                </a:lnTo>
                <a:lnTo>
                  <a:pt x="74168" y="315340"/>
                </a:lnTo>
                <a:lnTo>
                  <a:pt x="78358" y="311531"/>
                </a:lnTo>
                <a:lnTo>
                  <a:pt x="81661" y="306450"/>
                </a:lnTo>
                <a:lnTo>
                  <a:pt x="84200" y="301371"/>
                </a:lnTo>
                <a:lnTo>
                  <a:pt x="86613" y="296290"/>
                </a:lnTo>
                <a:lnTo>
                  <a:pt x="88264" y="289940"/>
                </a:lnTo>
                <a:lnTo>
                  <a:pt x="89026" y="283590"/>
                </a:lnTo>
                <a:lnTo>
                  <a:pt x="81451" y="275971"/>
                </a:lnTo>
                <a:close/>
              </a:path>
              <a:path w="329564" h="329564">
                <a:moveTo>
                  <a:pt x="67563" y="262000"/>
                </a:moveTo>
                <a:lnTo>
                  <a:pt x="43180" y="286131"/>
                </a:lnTo>
                <a:lnTo>
                  <a:pt x="49911" y="292481"/>
                </a:lnTo>
                <a:lnTo>
                  <a:pt x="66928" y="275971"/>
                </a:lnTo>
                <a:lnTo>
                  <a:pt x="81451" y="275971"/>
                </a:lnTo>
                <a:lnTo>
                  <a:pt x="67563" y="262000"/>
                </a:lnTo>
                <a:close/>
              </a:path>
              <a:path w="329564" h="329564">
                <a:moveTo>
                  <a:pt x="120649" y="274700"/>
                </a:moveTo>
                <a:lnTo>
                  <a:pt x="113030" y="274700"/>
                </a:lnTo>
                <a:lnTo>
                  <a:pt x="115315" y="277240"/>
                </a:lnTo>
                <a:lnTo>
                  <a:pt x="116712" y="279781"/>
                </a:lnTo>
                <a:lnTo>
                  <a:pt x="117347" y="282321"/>
                </a:lnTo>
                <a:lnTo>
                  <a:pt x="117856" y="283590"/>
                </a:lnTo>
                <a:lnTo>
                  <a:pt x="117728" y="286131"/>
                </a:lnTo>
                <a:lnTo>
                  <a:pt x="116967" y="287400"/>
                </a:lnTo>
                <a:lnTo>
                  <a:pt x="121919" y="288671"/>
                </a:lnTo>
                <a:lnTo>
                  <a:pt x="123189" y="286131"/>
                </a:lnTo>
                <a:lnTo>
                  <a:pt x="123359" y="283590"/>
                </a:lnTo>
                <a:lnTo>
                  <a:pt x="123443" y="282321"/>
                </a:lnTo>
                <a:lnTo>
                  <a:pt x="121919" y="277240"/>
                </a:lnTo>
                <a:lnTo>
                  <a:pt x="120649" y="274700"/>
                </a:lnTo>
                <a:close/>
              </a:path>
              <a:path w="329564" h="329564">
                <a:moveTo>
                  <a:pt x="108965" y="263271"/>
                </a:moveTo>
                <a:lnTo>
                  <a:pt x="100837" y="270890"/>
                </a:lnTo>
                <a:lnTo>
                  <a:pt x="108965" y="278511"/>
                </a:lnTo>
                <a:lnTo>
                  <a:pt x="113030" y="274700"/>
                </a:lnTo>
                <a:lnTo>
                  <a:pt x="120649" y="274700"/>
                </a:lnTo>
                <a:lnTo>
                  <a:pt x="120014" y="273431"/>
                </a:lnTo>
                <a:lnTo>
                  <a:pt x="108965" y="263271"/>
                </a:lnTo>
                <a:close/>
              </a:path>
              <a:path w="329564" h="329564">
                <a:moveTo>
                  <a:pt x="52432" y="254381"/>
                </a:moveTo>
                <a:lnTo>
                  <a:pt x="36449" y="254381"/>
                </a:lnTo>
                <a:lnTo>
                  <a:pt x="42290" y="255650"/>
                </a:lnTo>
                <a:lnTo>
                  <a:pt x="45719" y="256921"/>
                </a:lnTo>
                <a:lnTo>
                  <a:pt x="49530" y="259461"/>
                </a:lnTo>
                <a:lnTo>
                  <a:pt x="52432" y="254381"/>
                </a:lnTo>
                <a:close/>
              </a:path>
              <a:path w="329564" h="329564">
                <a:moveTo>
                  <a:pt x="128650" y="161671"/>
                </a:moveTo>
                <a:lnTo>
                  <a:pt x="121793" y="161671"/>
                </a:lnTo>
                <a:lnTo>
                  <a:pt x="108203" y="164211"/>
                </a:lnTo>
                <a:lnTo>
                  <a:pt x="102107" y="168021"/>
                </a:lnTo>
                <a:lnTo>
                  <a:pt x="91439" y="179450"/>
                </a:lnTo>
                <a:lnTo>
                  <a:pt x="87883" y="184531"/>
                </a:lnTo>
                <a:lnTo>
                  <a:pt x="86106" y="192150"/>
                </a:lnTo>
                <a:lnTo>
                  <a:pt x="84200" y="198500"/>
                </a:lnTo>
                <a:lnTo>
                  <a:pt x="84251" y="199771"/>
                </a:lnTo>
                <a:lnTo>
                  <a:pt x="84353" y="202311"/>
                </a:lnTo>
                <a:lnTo>
                  <a:pt x="84455" y="204850"/>
                </a:lnTo>
                <a:lnTo>
                  <a:pt x="110997" y="240411"/>
                </a:lnTo>
                <a:lnTo>
                  <a:pt x="124840" y="245490"/>
                </a:lnTo>
                <a:lnTo>
                  <a:pt x="131571" y="245490"/>
                </a:lnTo>
                <a:lnTo>
                  <a:pt x="138430" y="244221"/>
                </a:lnTo>
                <a:lnTo>
                  <a:pt x="145161" y="241681"/>
                </a:lnTo>
                <a:lnTo>
                  <a:pt x="151256" y="239140"/>
                </a:lnTo>
                <a:lnTo>
                  <a:pt x="155162" y="235331"/>
                </a:lnTo>
                <a:lnTo>
                  <a:pt x="129793" y="235331"/>
                </a:lnTo>
                <a:lnTo>
                  <a:pt x="124005" y="234061"/>
                </a:lnTo>
                <a:lnTo>
                  <a:pt x="95805" y="206121"/>
                </a:lnTo>
                <a:lnTo>
                  <a:pt x="94868" y="192150"/>
                </a:lnTo>
                <a:lnTo>
                  <a:pt x="97662" y="185800"/>
                </a:lnTo>
                <a:lnTo>
                  <a:pt x="107187" y="175640"/>
                </a:lnTo>
                <a:lnTo>
                  <a:pt x="111632" y="174371"/>
                </a:lnTo>
                <a:lnTo>
                  <a:pt x="121538" y="171831"/>
                </a:lnTo>
                <a:lnTo>
                  <a:pt x="149891" y="171831"/>
                </a:lnTo>
                <a:lnTo>
                  <a:pt x="148589" y="170561"/>
                </a:lnTo>
                <a:lnTo>
                  <a:pt x="142239" y="165481"/>
                </a:lnTo>
                <a:lnTo>
                  <a:pt x="135381" y="164211"/>
                </a:lnTo>
                <a:lnTo>
                  <a:pt x="128650" y="161671"/>
                </a:lnTo>
                <a:close/>
              </a:path>
              <a:path w="329564" h="329564">
                <a:moveTo>
                  <a:pt x="166624" y="217550"/>
                </a:moveTo>
                <a:lnTo>
                  <a:pt x="156337" y="217550"/>
                </a:lnTo>
                <a:lnTo>
                  <a:pt x="154939" y="221361"/>
                </a:lnTo>
                <a:lnTo>
                  <a:pt x="152781" y="223900"/>
                </a:lnTo>
                <a:lnTo>
                  <a:pt x="144271" y="232790"/>
                </a:lnTo>
                <a:lnTo>
                  <a:pt x="137540" y="235331"/>
                </a:lnTo>
                <a:lnTo>
                  <a:pt x="155162" y="235331"/>
                </a:lnTo>
                <a:lnTo>
                  <a:pt x="161670" y="228981"/>
                </a:lnTo>
                <a:lnTo>
                  <a:pt x="165100" y="222631"/>
                </a:lnTo>
                <a:lnTo>
                  <a:pt x="166624" y="217550"/>
                </a:lnTo>
                <a:close/>
              </a:path>
              <a:path w="329564" h="329564">
                <a:moveTo>
                  <a:pt x="149891" y="171831"/>
                </a:moveTo>
                <a:lnTo>
                  <a:pt x="126618" y="171831"/>
                </a:lnTo>
                <a:lnTo>
                  <a:pt x="136778" y="175640"/>
                </a:lnTo>
                <a:lnTo>
                  <a:pt x="141731" y="179450"/>
                </a:lnTo>
                <a:lnTo>
                  <a:pt x="157906" y="206121"/>
                </a:lnTo>
                <a:lnTo>
                  <a:pt x="158010" y="207390"/>
                </a:lnTo>
                <a:lnTo>
                  <a:pt x="158114" y="208661"/>
                </a:lnTo>
                <a:lnTo>
                  <a:pt x="147319" y="211200"/>
                </a:lnTo>
                <a:lnTo>
                  <a:pt x="141731" y="215011"/>
                </a:lnTo>
                <a:lnTo>
                  <a:pt x="145414" y="221361"/>
                </a:lnTo>
                <a:lnTo>
                  <a:pt x="148717" y="220090"/>
                </a:lnTo>
                <a:lnTo>
                  <a:pt x="152272" y="218821"/>
                </a:lnTo>
                <a:lnTo>
                  <a:pt x="156337" y="217550"/>
                </a:lnTo>
                <a:lnTo>
                  <a:pt x="166624" y="217550"/>
                </a:lnTo>
                <a:lnTo>
                  <a:pt x="167005" y="216281"/>
                </a:lnTo>
                <a:lnTo>
                  <a:pt x="174370" y="215011"/>
                </a:lnTo>
                <a:lnTo>
                  <a:pt x="180975" y="213740"/>
                </a:lnTo>
                <a:lnTo>
                  <a:pt x="186562" y="209931"/>
                </a:lnTo>
                <a:lnTo>
                  <a:pt x="185546" y="207390"/>
                </a:lnTo>
                <a:lnTo>
                  <a:pt x="168275" y="207390"/>
                </a:lnTo>
                <a:lnTo>
                  <a:pt x="168401" y="201040"/>
                </a:lnTo>
                <a:lnTo>
                  <a:pt x="167258" y="195961"/>
                </a:lnTo>
                <a:lnTo>
                  <a:pt x="164972" y="190881"/>
                </a:lnTo>
                <a:lnTo>
                  <a:pt x="162559" y="185800"/>
                </a:lnTo>
                <a:lnTo>
                  <a:pt x="159003" y="180721"/>
                </a:lnTo>
                <a:lnTo>
                  <a:pt x="149891" y="171831"/>
                </a:lnTo>
                <a:close/>
              </a:path>
              <a:path w="329564" h="329564">
                <a:moveTo>
                  <a:pt x="183514" y="202311"/>
                </a:moveTo>
                <a:lnTo>
                  <a:pt x="179324" y="204850"/>
                </a:lnTo>
                <a:lnTo>
                  <a:pt x="174370" y="206121"/>
                </a:lnTo>
                <a:lnTo>
                  <a:pt x="168275" y="207390"/>
                </a:lnTo>
                <a:lnTo>
                  <a:pt x="185546" y="207390"/>
                </a:lnTo>
                <a:lnTo>
                  <a:pt x="183514" y="202311"/>
                </a:lnTo>
                <a:close/>
              </a:path>
              <a:path w="329564" h="329564">
                <a:moveTo>
                  <a:pt x="194056" y="88011"/>
                </a:moveTo>
                <a:lnTo>
                  <a:pt x="184150" y="88011"/>
                </a:lnTo>
                <a:lnTo>
                  <a:pt x="179705" y="90550"/>
                </a:lnTo>
                <a:lnTo>
                  <a:pt x="171703" y="98171"/>
                </a:lnTo>
                <a:lnTo>
                  <a:pt x="169544" y="103250"/>
                </a:lnTo>
                <a:lnTo>
                  <a:pt x="169513" y="104521"/>
                </a:lnTo>
                <a:lnTo>
                  <a:pt x="169386" y="109600"/>
                </a:lnTo>
                <a:lnTo>
                  <a:pt x="181101" y="126111"/>
                </a:lnTo>
                <a:lnTo>
                  <a:pt x="183769" y="127381"/>
                </a:lnTo>
                <a:lnTo>
                  <a:pt x="193547" y="127381"/>
                </a:lnTo>
                <a:lnTo>
                  <a:pt x="191134" y="135000"/>
                </a:lnTo>
                <a:lnTo>
                  <a:pt x="190245" y="141350"/>
                </a:lnTo>
                <a:lnTo>
                  <a:pt x="190881" y="146431"/>
                </a:lnTo>
                <a:lnTo>
                  <a:pt x="191262" y="150240"/>
                </a:lnTo>
                <a:lnTo>
                  <a:pt x="191388" y="151511"/>
                </a:lnTo>
                <a:lnTo>
                  <a:pt x="193547" y="155321"/>
                </a:lnTo>
                <a:lnTo>
                  <a:pt x="197103" y="159131"/>
                </a:lnTo>
                <a:lnTo>
                  <a:pt x="201168" y="162940"/>
                </a:lnTo>
                <a:lnTo>
                  <a:pt x="206120" y="165481"/>
                </a:lnTo>
                <a:lnTo>
                  <a:pt x="212217" y="165481"/>
                </a:lnTo>
                <a:lnTo>
                  <a:pt x="219709" y="166750"/>
                </a:lnTo>
                <a:lnTo>
                  <a:pt x="226440" y="164211"/>
                </a:lnTo>
                <a:lnTo>
                  <a:pt x="232282" y="157861"/>
                </a:lnTo>
                <a:lnTo>
                  <a:pt x="233383" y="156590"/>
                </a:lnTo>
                <a:lnTo>
                  <a:pt x="218820" y="156590"/>
                </a:lnTo>
                <a:lnTo>
                  <a:pt x="214375" y="155321"/>
                </a:lnTo>
                <a:lnTo>
                  <a:pt x="210057" y="155321"/>
                </a:lnTo>
                <a:lnTo>
                  <a:pt x="206628" y="152781"/>
                </a:lnTo>
                <a:lnTo>
                  <a:pt x="204343" y="151511"/>
                </a:lnTo>
                <a:lnTo>
                  <a:pt x="202437" y="148971"/>
                </a:lnTo>
                <a:lnTo>
                  <a:pt x="201168" y="146431"/>
                </a:lnTo>
                <a:lnTo>
                  <a:pt x="199897" y="140081"/>
                </a:lnTo>
                <a:lnTo>
                  <a:pt x="200406" y="135000"/>
                </a:lnTo>
                <a:lnTo>
                  <a:pt x="201930" y="128650"/>
                </a:lnTo>
                <a:lnTo>
                  <a:pt x="257857" y="128650"/>
                </a:lnTo>
                <a:lnTo>
                  <a:pt x="257746" y="127381"/>
                </a:lnTo>
                <a:lnTo>
                  <a:pt x="257635" y="126111"/>
                </a:lnTo>
                <a:lnTo>
                  <a:pt x="257524" y="124840"/>
                </a:lnTo>
                <a:lnTo>
                  <a:pt x="257413" y="123571"/>
                </a:lnTo>
                <a:lnTo>
                  <a:pt x="245618" y="123571"/>
                </a:lnTo>
                <a:lnTo>
                  <a:pt x="239394" y="122300"/>
                </a:lnTo>
                <a:lnTo>
                  <a:pt x="239109" y="121031"/>
                </a:lnTo>
                <a:lnTo>
                  <a:pt x="228345" y="121031"/>
                </a:lnTo>
                <a:lnTo>
                  <a:pt x="204724" y="118490"/>
                </a:lnTo>
                <a:lnTo>
                  <a:pt x="205013" y="117221"/>
                </a:lnTo>
                <a:lnTo>
                  <a:pt x="187706" y="117221"/>
                </a:lnTo>
                <a:lnTo>
                  <a:pt x="185927" y="115950"/>
                </a:lnTo>
                <a:lnTo>
                  <a:pt x="183006" y="115950"/>
                </a:lnTo>
                <a:lnTo>
                  <a:pt x="181863" y="114681"/>
                </a:lnTo>
                <a:lnTo>
                  <a:pt x="179196" y="112140"/>
                </a:lnTo>
                <a:lnTo>
                  <a:pt x="178307" y="109600"/>
                </a:lnTo>
                <a:lnTo>
                  <a:pt x="178434" y="104521"/>
                </a:lnTo>
                <a:lnTo>
                  <a:pt x="179324" y="103250"/>
                </a:lnTo>
                <a:lnTo>
                  <a:pt x="181356" y="100711"/>
                </a:lnTo>
                <a:lnTo>
                  <a:pt x="183133" y="99440"/>
                </a:lnTo>
                <a:lnTo>
                  <a:pt x="185419" y="98171"/>
                </a:lnTo>
                <a:lnTo>
                  <a:pt x="204938" y="98171"/>
                </a:lnTo>
                <a:lnTo>
                  <a:pt x="201675" y="93090"/>
                </a:lnTo>
                <a:lnTo>
                  <a:pt x="198246" y="90550"/>
                </a:lnTo>
                <a:lnTo>
                  <a:pt x="194056" y="88011"/>
                </a:lnTo>
                <a:close/>
              </a:path>
              <a:path w="329564" h="329564">
                <a:moveTo>
                  <a:pt x="257857" y="128650"/>
                </a:moveTo>
                <a:lnTo>
                  <a:pt x="201930" y="128650"/>
                </a:lnTo>
                <a:lnTo>
                  <a:pt x="231012" y="132461"/>
                </a:lnTo>
                <a:lnTo>
                  <a:pt x="231775" y="135000"/>
                </a:lnTo>
                <a:lnTo>
                  <a:pt x="218820" y="156590"/>
                </a:lnTo>
                <a:lnTo>
                  <a:pt x="233383" y="156590"/>
                </a:lnTo>
                <a:lnTo>
                  <a:pt x="241426" y="138811"/>
                </a:lnTo>
                <a:lnTo>
                  <a:pt x="241236" y="135000"/>
                </a:lnTo>
                <a:lnTo>
                  <a:pt x="241172" y="133731"/>
                </a:lnTo>
                <a:lnTo>
                  <a:pt x="253492" y="133731"/>
                </a:lnTo>
                <a:lnTo>
                  <a:pt x="258190" y="132461"/>
                </a:lnTo>
                <a:lnTo>
                  <a:pt x="257857" y="128650"/>
                </a:lnTo>
                <a:close/>
              </a:path>
              <a:path w="329564" h="329564">
                <a:moveTo>
                  <a:pt x="257301" y="122300"/>
                </a:moveTo>
                <a:lnTo>
                  <a:pt x="251587" y="123571"/>
                </a:lnTo>
                <a:lnTo>
                  <a:pt x="257413" y="123571"/>
                </a:lnTo>
                <a:lnTo>
                  <a:pt x="257301" y="122300"/>
                </a:lnTo>
                <a:close/>
              </a:path>
              <a:path w="329564" h="329564">
                <a:moveTo>
                  <a:pt x="232028" y="104521"/>
                </a:moveTo>
                <a:lnTo>
                  <a:pt x="223138" y="110871"/>
                </a:lnTo>
                <a:lnTo>
                  <a:pt x="225551" y="114681"/>
                </a:lnTo>
                <a:lnTo>
                  <a:pt x="227202" y="118490"/>
                </a:lnTo>
                <a:lnTo>
                  <a:pt x="228345" y="121031"/>
                </a:lnTo>
                <a:lnTo>
                  <a:pt x="239109" y="121031"/>
                </a:lnTo>
                <a:lnTo>
                  <a:pt x="238251" y="117221"/>
                </a:lnTo>
                <a:lnTo>
                  <a:pt x="235838" y="110871"/>
                </a:lnTo>
                <a:lnTo>
                  <a:pt x="232028" y="104521"/>
                </a:lnTo>
                <a:close/>
              </a:path>
              <a:path w="329564" h="329564">
                <a:moveTo>
                  <a:pt x="204938" y="98171"/>
                </a:moveTo>
                <a:lnTo>
                  <a:pt x="190372" y="98171"/>
                </a:lnTo>
                <a:lnTo>
                  <a:pt x="192531" y="99440"/>
                </a:lnTo>
                <a:lnTo>
                  <a:pt x="196214" y="101981"/>
                </a:lnTo>
                <a:lnTo>
                  <a:pt x="197231" y="104521"/>
                </a:lnTo>
                <a:lnTo>
                  <a:pt x="198246" y="109600"/>
                </a:lnTo>
                <a:lnTo>
                  <a:pt x="197738" y="112140"/>
                </a:lnTo>
                <a:lnTo>
                  <a:pt x="196595" y="117221"/>
                </a:lnTo>
                <a:lnTo>
                  <a:pt x="205013" y="117221"/>
                </a:lnTo>
                <a:lnTo>
                  <a:pt x="206462" y="110871"/>
                </a:lnTo>
                <a:lnTo>
                  <a:pt x="206533" y="103250"/>
                </a:lnTo>
                <a:lnTo>
                  <a:pt x="204938" y="98171"/>
                </a:lnTo>
                <a:close/>
              </a:path>
              <a:path w="329564" h="329564">
                <a:moveTo>
                  <a:pt x="284480" y="0"/>
                </a:moveTo>
                <a:lnTo>
                  <a:pt x="249936" y="22098"/>
                </a:lnTo>
                <a:lnTo>
                  <a:pt x="246125" y="35305"/>
                </a:lnTo>
                <a:lnTo>
                  <a:pt x="246252" y="42037"/>
                </a:lnTo>
                <a:lnTo>
                  <a:pt x="272414" y="77724"/>
                </a:lnTo>
                <a:lnTo>
                  <a:pt x="279272" y="80390"/>
                </a:lnTo>
                <a:lnTo>
                  <a:pt x="286131" y="83185"/>
                </a:lnTo>
                <a:lnTo>
                  <a:pt x="292862" y="83947"/>
                </a:lnTo>
                <a:lnTo>
                  <a:pt x="305688" y="81152"/>
                </a:lnTo>
                <a:lnTo>
                  <a:pt x="312038" y="77342"/>
                </a:lnTo>
                <a:lnTo>
                  <a:pt x="315849" y="73532"/>
                </a:lnTo>
                <a:lnTo>
                  <a:pt x="293750" y="73532"/>
                </a:lnTo>
                <a:lnTo>
                  <a:pt x="288670" y="73025"/>
                </a:lnTo>
                <a:lnTo>
                  <a:pt x="283590" y="70738"/>
                </a:lnTo>
                <a:lnTo>
                  <a:pt x="278809" y="68706"/>
                </a:lnTo>
                <a:lnTo>
                  <a:pt x="273911" y="65277"/>
                </a:lnTo>
                <a:lnTo>
                  <a:pt x="270509" y="61975"/>
                </a:lnTo>
                <a:lnTo>
                  <a:pt x="264794" y="56261"/>
                </a:lnTo>
                <a:lnTo>
                  <a:pt x="261619" y="51942"/>
                </a:lnTo>
                <a:lnTo>
                  <a:pt x="259333" y="47116"/>
                </a:lnTo>
                <a:lnTo>
                  <a:pt x="256920" y="42290"/>
                </a:lnTo>
                <a:lnTo>
                  <a:pt x="256158" y="37337"/>
                </a:lnTo>
                <a:lnTo>
                  <a:pt x="257047" y="32257"/>
                </a:lnTo>
                <a:lnTo>
                  <a:pt x="257714" y="27812"/>
                </a:lnTo>
                <a:lnTo>
                  <a:pt x="281939" y="10540"/>
                </a:lnTo>
                <a:lnTo>
                  <a:pt x="294961" y="10540"/>
                </a:lnTo>
                <a:lnTo>
                  <a:pt x="298322" y="5206"/>
                </a:lnTo>
                <a:lnTo>
                  <a:pt x="291338" y="1397"/>
                </a:lnTo>
                <a:lnTo>
                  <a:pt x="284480" y="0"/>
                </a:lnTo>
                <a:close/>
              </a:path>
              <a:path w="329564" h="329564">
                <a:moveTo>
                  <a:pt x="322833" y="27812"/>
                </a:moveTo>
                <a:lnTo>
                  <a:pt x="313308" y="33527"/>
                </a:lnTo>
                <a:lnTo>
                  <a:pt x="317119" y="39497"/>
                </a:lnTo>
                <a:lnTo>
                  <a:pt x="318769" y="45212"/>
                </a:lnTo>
                <a:lnTo>
                  <a:pt x="293750" y="73532"/>
                </a:lnTo>
                <a:lnTo>
                  <a:pt x="315849" y="73532"/>
                </a:lnTo>
                <a:lnTo>
                  <a:pt x="318262" y="71119"/>
                </a:lnTo>
                <a:lnTo>
                  <a:pt x="324228" y="65277"/>
                </a:lnTo>
                <a:lnTo>
                  <a:pt x="325975" y="61975"/>
                </a:lnTo>
                <a:lnTo>
                  <a:pt x="327787" y="58419"/>
                </a:lnTo>
                <a:lnTo>
                  <a:pt x="328555" y="51942"/>
                </a:lnTo>
                <a:lnTo>
                  <a:pt x="328675" y="50926"/>
                </a:lnTo>
                <a:lnTo>
                  <a:pt x="329438" y="43434"/>
                </a:lnTo>
                <a:lnTo>
                  <a:pt x="327532" y="35687"/>
                </a:lnTo>
                <a:lnTo>
                  <a:pt x="322833" y="27812"/>
                </a:lnTo>
                <a:close/>
              </a:path>
              <a:path w="329564" h="329564">
                <a:moveTo>
                  <a:pt x="294961" y="10540"/>
                </a:moveTo>
                <a:lnTo>
                  <a:pt x="281939" y="10540"/>
                </a:lnTo>
                <a:lnTo>
                  <a:pt x="287443" y="11811"/>
                </a:lnTo>
                <a:lnTo>
                  <a:pt x="287146" y="11811"/>
                </a:lnTo>
                <a:lnTo>
                  <a:pt x="292481" y="14477"/>
                </a:lnTo>
                <a:lnTo>
                  <a:pt x="294961" y="1054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4" name="object 5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3136519" y="4211446"/>
            <a:ext cx="1883664" cy="682116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5081015" y="4220463"/>
            <a:ext cx="330835" cy="313690"/>
          </a:xfrm>
          <a:custGeom>
            <a:avLst/>
            <a:gdLst/>
            <a:ahLst/>
            <a:cxnLst/>
            <a:rect l="l" t="t" r="r" b="b"/>
            <a:pathLst>
              <a:path w="330835" h="313689">
                <a:moveTo>
                  <a:pt x="35306" y="298450"/>
                </a:moveTo>
                <a:lnTo>
                  <a:pt x="28701" y="306069"/>
                </a:lnTo>
                <a:lnTo>
                  <a:pt x="32766" y="309879"/>
                </a:lnTo>
                <a:lnTo>
                  <a:pt x="37211" y="312419"/>
                </a:lnTo>
                <a:lnTo>
                  <a:pt x="42291" y="313689"/>
                </a:lnTo>
                <a:lnTo>
                  <a:pt x="52450" y="313689"/>
                </a:lnTo>
                <a:lnTo>
                  <a:pt x="62611" y="309879"/>
                </a:lnTo>
                <a:lnTo>
                  <a:pt x="67691" y="306069"/>
                </a:lnTo>
                <a:lnTo>
                  <a:pt x="70358" y="303529"/>
                </a:lnTo>
                <a:lnTo>
                  <a:pt x="48006" y="303529"/>
                </a:lnTo>
                <a:lnTo>
                  <a:pt x="41783" y="302260"/>
                </a:lnTo>
                <a:lnTo>
                  <a:pt x="38608" y="300989"/>
                </a:lnTo>
                <a:lnTo>
                  <a:pt x="35306" y="298450"/>
                </a:lnTo>
                <a:close/>
              </a:path>
              <a:path w="330835" h="313689">
                <a:moveTo>
                  <a:pt x="80814" y="266700"/>
                </a:moveTo>
                <a:lnTo>
                  <a:pt x="66421" y="266700"/>
                </a:lnTo>
                <a:lnTo>
                  <a:pt x="68453" y="267969"/>
                </a:lnTo>
                <a:lnTo>
                  <a:pt x="70358" y="270510"/>
                </a:lnTo>
                <a:lnTo>
                  <a:pt x="72136" y="271779"/>
                </a:lnTo>
                <a:lnTo>
                  <a:pt x="73151" y="274319"/>
                </a:lnTo>
                <a:lnTo>
                  <a:pt x="73660" y="276860"/>
                </a:lnTo>
                <a:lnTo>
                  <a:pt x="74041" y="279400"/>
                </a:lnTo>
                <a:lnTo>
                  <a:pt x="73533" y="281939"/>
                </a:lnTo>
                <a:lnTo>
                  <a:pt x="55118" y="300989"/>
                </a:lnTo>
                <a:lnTo>
                  <a:pt x="51435" y="303529"/>
                </a:lnTo>
                <a:lnTo>
                  <a:pt x="70358" y="303529"/>
                </a:lnTo>
                <a:lnTo>
                  <a:pt x="73025" y="300989"/>
                </a:lnTo>
                <a:lnTo>
                  <a:pt x="77088" y="297179"/>
                </a:lnTo>
                <a:lnTo>
                  <a:pt x="80137" y="292100"/>
                </a:lnTo>
                <a:lnTo>
                  <a:pt x="83693" y="283210"/>
                </a:lnTo>
                <a:lnTo>
                  <a:pt x="83788" y="281939"/>
                </a:lnTo>
                <a:lnTo>
                  <a:pt x="83883" y="280669"/>
                </a:lnTo>
                <a:lnTo>
                  <a:pt x="83978" y="279400"/>
                </a:lnTo>
                <a:lnTo>
                  <a:pt x="84074" y="278129"/>
                </a:lnTo>
                <a:lnTo>
                  <a:pt x="83058" y="273050"/>
                </a:lnTo>
                <a:lnTo>
                  <a:pt x="82169" y="269239"/>
                </a:lnTo>
                <a:lnTo>
                  <a:pt x="80814" y="266700"/>
                </a:lnTo>
                <a:close/>
              </a:path>
              <a:path w="330835" h="313689">
                <a:moveTo>
                  <a:pt x="33655" y="231139"/>
                </a:moveTo>
                <a:lnTo>
                  <a:pt x="2412" y="255269"/>
                </a:lnTo>
                <a:lnTo>
                  <a:pt x="0" y="264160"/>
                </a:lnTo>
                <a:lnTo>
                  <a:pt x="1778" y="273050"/>
                </a:lnTo>
                <a:lnTo>
                  <a:pt x="3683" y="276860"/>
                </a:lnTo>
                <a:lnTo>
                  <a:pt x="9271" y="281939"/>
                </a:lnTo>
                <a:lnTo>
                  <a:pt x="12319" y="283210"/>
                </a:lnTo>
                <a:lnTo>
                  <a:pt x="19431" y="285750"/>
                </a:lnTo>
                <a:lnTo>
                  <a:pt x="23241" y="285750"/>
                </a:lnTo>
                <a:lnTo>
                  <a:pt x="27432" y="283210"/>
                </a:lnTo>
                <a:lnTo>
                  <a:pt x="30734" y="283210"/>
                </a:lnTo>
                <a:lnTo>
                  <a:pt x="35687" y="280669"/>
                </a:lnTo>
                <a:lnTo>
                  <a:pt x="42163" y="276860"/>
                </a:lnTo>
                <a:lnTo>
                  <a:pt x="45466" y="274319"/>
                </a:lnTo>
                <a:lnTo>
                  <a:pt x="18034" y="274319"/>
                </a:lnTo>
                <a:lnTo>
                  <a:pt x="15621" y="273050"/>
                </a:lnTo>
                <a:lnTo>
                  <a:pt x="13462" y="271779"/>
                </a:lnTo>
                <a:lnTo>
                  <a:pt x="11175" y="269239"/>
                </a:lnTo>
                <a:lnTo>
                  <a:pt x="10160" y="265429"/>
                </a:lnTo>
                <a:lnTo>
                  <a:pt x="10541" y="261619"/>
                </a:lnTo>
                <a:lnTo>
                  <a:pt x="10668" y="260350"/>
                </a:lnTo>
                <a:lnTo>
                  <a:pt x="10795" y="259079"/>
                </a:lnTo>
                <a:lnTo>
                  <a:pt x="10922" y="257810"/>
                </a:lnTo>
                <a:lnTo>
                  <a:pt x="13462" y="254000"/>
                </a:lnTo>
                <a:lnTo>
                  <a:pt x="18161" y="250189"/>
                </a:lnTo>
                <a:lnTo>
                  <a:pt x="22606" y="245110"/>
                </a:lnTo>
                <a:lnTo>
                  <a:pt x="26924" y="242569"/>
                </a:lnTo>
                <a:lnTo>
                  <a:pt x="30987" y="242569"/>
                </a:lnTo>
                <a:lnTo>
                  <a:pt x="35179" y="241300"/>
                </a:lnTo>
                <a:lnTo>
                  <a:pt x="47794" y="241300"/>
                </a:lnTo>
                <a:lnTo>
                  <a:pt x="50037" y="238760"/>
                </a:lnTo>
                <a:lnTo>
                  <a:pt x="46609" y="234950"/>
                </a:lnTo>
                <a:lnTo>
                  <a:pt x="42545" y="233679"/>
                </a:lnTo>
                <a:lnTo>
                  <a:pt x="33655" y="231139"/>
                </a:lnTo>
                <a:close/>
              </a:path>
              <a:path w="330835" h="313689">
                <a:moveTo>
                  <a:pt x="62484" y="255269"/>
                </a:moveTo>
                <a:lnTo>
                  <a:pt x="58038" y="256539"/>
                </a:lnTo>
                <a:lnTo>
                  <a:pt x="53086" y="257810"/>
                </a:lnTo>
                <a:lnTo>
                  <a:pt x="49657" y="259079"/>
                </a:lnTo>
                <a:lnTo>
                  <a:pt x="44196" y="261619"/>
                </a:lnTo>
                <a:lnTo>
                  <a:pt x="28956" y="271779"/>
                </a:lnTo>
                <a:lnTo>
                  <a:pt x="23749" y="274319"/>
                </a:lnTo>
                <a:lnTo>
                  <a:pt x="45466" y="274319"/>
                </a:lnTo>
                <a:lnTo>
                  <a:pt x="48768" y="271779"/>
                </a:lnTo>
                <a:lnTo>
                  <a:pt x="53212" y="269239"/>
                </a:lnTo>
                <a:lnTo>
                  <a:pt x="55372" y="269239"/>
                </a:lnTo>
                <a:lnTo>
                  <a:pt x="58674" y="266700"/>
                </a:lnTo>
                <a:lnTo>
                  <a:pt x="80814" y="266700"/>
                </a:lnTo>
                <a:lnTo>
                  <a:pt x="80137" y="265429"/>
                </a:lnTo>
                <a:lnTo>
                  <a:pt x="73913" y="259079"/>
                </a:lnTo>
                <a:lnTo>
                  <a:pt x="70358" y="256539"/>
                </a:lnTo>
                <a:lnTo>
                  <a:pt x="62484" y="255269"/>
                </a:lnTo>
                <a:close/>
              </a:path>
              <a:path w="330835" h="313689">
                <a:moveTo>
                  <a:pt x="52197" y="204469"/>
                </a:moveTo>
                <a:lnTo>
                  <a:pt x="45085" y="210819"/>
                </a:lnTo>
                <a:lnTo>
                  <a:pt x="102997" y="269239"/>
                </a:lnTo>
                <a:lnTo>
                  <a:pt x="110109" y="261619"/>
                </a:lnTo>
                <a:lnTo>
                  <a:pt x="93472" y="245110"/>
                </a:lnTo>
                <a:lnTo>
                  <a:pt x="93567" y="237489"/>
                </a:lnTo>
                <a:lnTo>
                  <a:pt x="85217" y="237489"/>
                </a:lnTo>
                <a:lnTo>
                  <a:pt x="52197" y="204469"/>
                </a:lnTo>
                <a:close/>
              </a:path>
              <a:path w="330835" h="313689">
                <a:moveTo>
                  <a:pt x="47794" y="241300"/>
                </a:moveTo>
                <a:lnTo>
                  <a:pt x="35179" y="241300"/>
                </a:lnTo>
                <a:lnTo>
                  <a:pt x="43307" y="246379"/>
                </a:lnTo>
                <a:lnTo>
                  <a:pt x="47794" y="241300"/>
                </a:lnTo>
                <a:close/>
              </a:path>
              <a:path w="330835" h="313689">
                <a:moveTo>
                  <a:pt x="136416" y="234950"/>
                </a:moveTo>
                <a:lnTo>
                  <a:pt x="93599" y="234950"/>
                </a:lnTo>
                <a:lnTo>
                  <a:pt x="128905" y="242569"/>
                </a:lnTo>
                <a:lnTo>
                  <a:pt x="136416" y="234950"/>
                </a:lnTo>
                <a:close/>
              </a:path>
              <a:path w="330835" h="313689">
                <a:moveTo>
                  <a:pt x="94107" y="194310"/>
                </a:moveTo>
                <a:lnTo>
                  <a:pt x="84962" y="203200"/>
                </a:lnTo>
                <a:lnTo>
                  <a:pt x="84972" y="204469"/>
                </a:lnTo>
                <a:lnTo>
                  <a:pt x="85094" y="220979"/>
                </a:lnTo>
                <a:lnTo>
                  <a:pt x="85217" y="237489"/>
                </a:lnTo>
                <a:lnTo>
                  <a:pt x="93567" y="237489"/>
                </a:lnTo>
                <a:lnTo>
                  <a:pt x="93599" y="234950"/>
                </a:lnTo>
                <a:lnTo>
                  <a:pt x="136416" y="234950"/>
                </a:lnTo>
                <a:lnTo>
                  <a:pt x="137668" y="233679"/>
                </a:lnTo>
                <a:lnTo>
                  <a:pt x="93725" y="226060"/>
                </a:lnTo>
                <a:lnTo>
                  <a:pt x="93832" y="217169"/>
                </a:lnTo>
                <a:lnTo>
                  <a:pt x="93954" y="207010"/>
                </a:lnTo>
                <a:lnTo>
                  <a:pt x="94076" y="196850"/>
                </a:lnTo>
                <a:lnTo>
                  <a:pt x="94107" y="194310"/>
                </a:lnTo>
                <a:close/>
              </a:path>
              <a:path w="330835" h="313689">
                <a:moveTo>
                  <a:pt x="145034" y="160019"/>
                </a:moveTo>
                <a:lnTo>
                  <a:pt x="130301" y="160019"/>
                </a:lnTo>
                <a:lnTo>
                  <a:pt x="123825" y="162560"/>
                </a:lnTo>
                <a:lnTo>
                  <a:pt x="112395" y="173989"/>
                </a:lnTo>
                <a:lnTo>
                  <a:pt x="109600" y="180339"/>
                </a:lnTo>
                <a:lnTo>
                  <a:pt x="109791" y="184150"/>
                </a:lnTo>
                <a:lnTo>
                  <a:pt x="109855" y="185419"/>
                </a:lnTo>
                <a:lnTo>
                  <a:pt x="109982" y="187960"/>
                </a:lnTo>
                <a:lnTo>
                  <a:pt x="110024" y="189229"/>
                </a:lnTo>
                <a:lnTo>
                  <a:pt x="110151" y="193039"/>
                </a:lnTo>
                <a:lnTo>
                  <a:pt x="110236" y="195579"/>
                </a:lnTo>
                <a:lnTo>
                  <a:pt x="113792" y="203200"/>
                </a:lnTo>
                <a:lnTo>
                  <a:pt x="120904" y="209550"/>
                </a:lnTo>
                <a:lnTo>
                  <a:pt x="127762" y="217169"/>
                </a:lnTo>
                <a:lnTo>
                  <a:pt x="134747" y="219710"/>
                </a:lnTo>
                <a:lnTo>
                  <a:pt x="142112" y="219710"/>
                </a:lnTo>
                <a:lnTo>
                  <a:pt x="149479" y="220979"/>
                </a:lnTo>
                <a:lnTo>
                  <a:pt x="156337" y="217169"/>
                </a:lnTo>
                <a:lnTo>
                  <a:pt x="163163" y="210819"/>
                </a:lnTo>
                <a:lnTo>
                  <a:pt x="139446" y="210819"/>
                </a:lnTo>
                <a:lnTo>
                  <a:pt x="134620" y="208279"/>
                </a:lnTo>
                <a:lnTo>
                  <a:pt x="129667" y="204469"/>
                </a:lnTo>
                <a:lnTo>
                  <a:pt x="135915" y="198119"/>
                </a:lnTo>
                <a:lnTo>
                  <a:pt x="124206" y="198119"/>
                </a:lnTo>
                <a:lnTo>
                  <a:pt x="120776" y="194310"/>
                </a:lnTo>
                <a:lnTo>
                  <a:pt x="119125" y="189229"/>
                </a:lnTo>
                <a:lnTo>
                  <a:pt x="119157" y="184150"/>
                </a:lnTo>
                <a:lnTo>
                  <a:pt x="119253" y="180339"/>
                </a:lnTo>
                <a:lnTo>
                  <a:pt x="120904" y="176529"/>
                </a:lnTo>
                <a:lnTo>
                  <a:pt x="124079" y="173989"/>
                </a:lnTo>
                <a:lnTo>
                  <a:pt x="127762" y="170179"/>
                </a:lnTo>
                <a:lnTo>
                  <a:pt x="132080" y="168910"/>
                </a:lnTo>
                <a:lnTo>
                  <a:pt x="157480" y="168910"/>
                </a:lnTo>
                <a:lnTo>
                  <a:pt x="152146" y="163829"/>
                </a:lnTo>
                <a:lnTo>
                  <a:pt x="145034" y="160019"/>
                </a:lnTo>
                <a:close/>
              </a:path>
              <a:path w="330835" h="313689">
                <a:moveTo>
                  <a:pt x="167259" y="179069"/>
                </a:moveTo>
                <a:lnTo>
                  <a:pt x="159004" y="185419"/>
                </a:lnTo>
                <a:lnTo>
                  <a:pt x="161036" y="190500"/>
                </a:lnTo>
                <a:lnTo>
                  <a:pt x="161671" y="193039"/>
                </a:lnTo>
                <a:lnTo>
                  <a:pt x="161416" y="195579"/>
                </a:lnTo>
                <a:lnTo>
                  <a:pt x="161289" y="196850"/>
                </a:lnTo>
                <a:lnTo>
                  <a:pt x="160782" y="199389"/>
                </a:lnTo>
                <a:lnTo>
                  <a:pt x="159258" y="203200"/>
                </a:lnTo>
                <a:lnTo>
                  <a:pt x="153162" y="209550"/>
                </a:lnTo>
                <a:lnTo>
                  <a:pt x="148971" y="210819"/>
                </a:lnTo>
                <a:lnTo>
                  <a:pt x="163163" y="210819"/>
                </a:lnTo>
                <a:lnTo>
                  <a:pt x="167259" y="207010"/>
                </a:lnTo>
                <a:lnTo>
                  <a:pt x="170053" y="201929"/>
                </a:lnTo>
                <a:lnTo>
                  <a:pt x="171576" y="190500"/>
                </a:lnTo>
                <a:lnTo>
                  <a:pt x="170434" y="185419"/>
                </a:lnTo>
                <a:lnTo>
                  <a:pt x="167259" y="179069"/>
                </a:lnTo>
                <a:close/>
              </a:path>
              <a:path w="330835" h="313689">
                <a:moveTo>
                  <a:pt x="157480" y="168910"/>
                </a:moveTo>
                <a:lnTo>
                  <a:pt x="140335" y="168910"/>
                </a:lnTo>
                <a:lnTo>
                  <a:pt x="143763" y="171450"/>
                </a:lnTo>
                <a:lnTo>
                  <a:pt x="147700" y="173989"/>
                </a:lnTo>
                <a:lnTo>
                  <a:pt x="124206" y="198119"/>
                </a:lnTo>
                <a:lnTo>
                  <a:pt x="135915" y="198119"/>
                </a:lnTo>
                <a:lnTo>
                  <a:pt x="160909" y="172719"/>
                </a:lnTo>
                <a:lnTo>
                  <a:pt x="160147" y="171450"/>
                </a:lnTo>
                <a:lnTo>
                  <a:pt x="157480" y="168910"/>
                </a:lnTo>
                <a:close/>
              </a:path>
              <a:path w="330835" h="313689">
                <a:moveTo>
                  <a:pt x="152400" y="135889"/>
                </a:moveTo>
                <a:lnTo>
                  <a:pt x="146050" y="142239"/>
                </a:lnTo>
                <a:lnTo>
                  <a:pt x="187960" y="184150"/>
                </a:lnTo>
                <a:lnTo>
                  <a:pt x="195072" y="176529"/>
                </a:lnTo>
                <a:lnTo>
                  <a:pt x="173100" y="154939"/>
                </a:lnTo>
                <a:lnTo>
                  <a:pt x="170180" y="152400"/>
                </a:lnTo>
                <a:lnTo>
                  <a:pt x="167767" y="148589"/>
                </a:lnTo>
                <a:lnTo>
                  <a:pt x="165988" y="144779"/>
                </a:lnTo>
                <a:lnTo>
                  <a:pt x="164846" y="143510"/>
                </a:lnTo>
                <a:lnTo>
                  <a:pt x="164655" y="142239"/>
                </a:lnTo>
                <a:lnTo>
                  <a:pt x="158750" y="142239"/>
                </a:lnTo>
                <a:lnTo>
                  <a:pt x="152400" y="135889"/>
                </a:lnTo>
                <a:close/>
              </a:path>
              <a:path w="330835" h="313689">
                <a:moveTo>
                  <a:pt x="179450" y="109219"/>
                </a:moveTo>
                <a:lnTo>
                  <a:pt x="172974" y="115569"/>
                </a:lnTo>
                <a:lnTo>
                  <a:pt x="214884" y="157479"/>
                </a:lnTo>
                <a:lnTo>
                  <a:pt x="221996" y="149860"/>
                </a:lnTo>
                <a:lnTo>
                  <a:pt x="200025" y="128269"/>
                </a:lnTo>
                <a:lnTo>
                  <a:pt x="197104" y="124460"/>
                </a:lnTo>
                <a:lnTo>
                  <a:pt x="194691" y="121919"/>
                </a:lnTo>
                <a:lnTo>
                  <a:pt x="192912" y="118110"/>
                </a:lnTo>
                <a:lnTo>
                  <a:pt x="191897" y="116839"/>
                </a:lnTo>
                <a:lnTo>
                  <a:pt x="191642" y="115569"/>
                </a:lnTo>
                <a:lnTo>
                  <a:pt x="185800" y="115569"/>
                </a:lnTo>
                <a:lnTo>
                  <a:pt x="179450" y="109219"/>
                </a:lnTo>
                <a:close/>
              </a:path>
              <a:path w="330835" h="313689">
                <a:moveTo>
                  <a:pt x="170180" y="120650"/>
                </a:moveTo>
                <a:lnTo>
                  <a:pt x="166116" y="121919"/>
                </a:lnTo>
                <a:lnTo>
                  <a:pt x="162941" y="123189"/>
                </a:lnTo>
                <a:lnTo>
                  <a:pt x="160528" y="125729"/>
                </a:lnTo>
                <a:lnTo>
                  <a:pt x="158876" y="127000"/>
                </a:lnTo>
                <a:lnTo>
                  <a:pt x="157861" y="129539"/>
                </a:lnTo>
                <a:lnTo>
                  <a:pt x="157480" y="132079"/>
                </a:lnTo>
                <a:lnTo>
                  <a:pt x="156972" y="133350"/>
                </a:lnTo>
                <a:lnTo>
                  <a:pt x="157480" y="137160"/>
                </a:lnTo>
                <a:lnTo>
                  <a:pt x="158750" y="142239"/>
                </a:lnTo>
                <a:lnTo>
                  <a:pt x="164655" y="142239"/>
                </a:lnTo>
                <a:lnTo>
                  <a:pt x="164464" y="140969"/>
                </a:lnTo>
                <a:lnTo>
                  <a:pt x="164719" y="138429"/>
                </a:lnTo>
                <a:lnTo>
                  <a:pt x="174371" y="129539"/>
                </a:lnTo>
                <a:lnTo>
                  <a:pt x="170180" y="120650"/>
                </a:lnTo>
                <a:close/>
              </a:path>
              <a:path w="330835" h="313689">
                <a:moveTo>
                  <a:pt x="207137" y="81279"/>
                </a:moveTo>
                <a:lnTo>
                  <a:pt x="200025" y="87629"/>
                </a:lnTo>
                <a:lnTo>
                  <a:pt x="241935" y="129539"/>
                </a:lnTo>
                <a:lnTo>
                  <a:pt x="249047" y="123189"/>
                </a:lnTo>
                <a:lnTo>
                  <a:pt x="207137" y="81279"/>
                </a:lnTo>
                <a:close/>
              </a:path>
              <a:path w="330835" h="313689">
                <a:moveTo>
                  <a:pt x="197104" y="93979"/>
                </a:moveTo>
                <a:lnTo>
                  <a:pt x="193167" y="93979"/>
                </a:lnTo>
                <a:lnTo>
                  <a:pt x="189864" y="96519"/>
                </a:lnTo>
                <a:lnTo>
                  <a:pt x="187579" y="99060"/>
                </a:lnTo>
                <a:lnTo>
                  <a:pt x="185800" y="100329"/>
                </a:lnTo>
                <a:lnTo>
                  <a:pt x="184785" y="102869"/>
                </a:lnTo>
                <a:lnTo>
                  <a:pt x="184404" y="104139"/>
                </a:lnTo>
                <a:lnTo>
                  <a:pt x="183896" y="106679"/>
                </a:lnTo>
                <a:lnTo>
                  <a:pt x="184404" y="110489"/>
                </a:lnTo>
                <a:lnTo>
                  <a:pt x="185800" y="115569"/>
                </a:lnTo>
                <a:lnTo>
                  <a:pt x="191642" y="115569"/>
                </a:lnTo>
                <a:lnTo>
                  <a:pt x="191388" y="114300"/>
                </a:lnTo>
                <a:lnTo>
                  <a:pt x="191770" y="111760"/>
                </a:lnTo>
                <a:lnTo>
                  <a:pt x="191897" y="110489"/>
                </a:lnTo>
                <a:lnTo>
                  <a:pt x="192024" y="109219"/>
                </a:lnTo>
                <a:lnTo>
                  <a:pt x="192912" y="107950"/>
                </a:lnTo>
                <a:lnTo>
                  <a:pt x="194563" y="106679"/>
                </a:lnTo>
                <a:lnTo>
                  <a:pt x="196214" y="104139"/>
                </a:lnTo>
                <a:lnTo>
                  <a:pt x="198500" y="102869"/>
                </a:lnTo>
                <a:lnTo>
                  <a:pt x="201295" y="102869"/>
                </a:lnTo>
                <a:lnTo>
                  <a:pt x="197104" y="93979"/>
                </a:lnTo>
                <a:close/>
              </a:path>
              <a:path w="330835" h="313689">
                <a:moveTo>
                  <a:pt x="254000" y="43179"/>
                </a:moveTo>
                <a:lnTo>
                  <a:pt x="246634" y="43179"/>
                </a:lnTo>
                <a:lnTo>
                  <a:pt x="240157" y="45719"/>
                </a:lnTo>
                <a:lnTo>
                  <a:pt x="228854" y="57150"/>
                </a:lnTo>
                <a:lnTo>
                  <a:pt x="226060" y="63500"/>
                </a:lnTo>
                <a:lnTo>
                  <a:pt x="226102" y="64769"/>
                </a:lnTo>
                <a:lnTo>
                  <a:pt x="226229" y="68579"/>
                </a:lnTo>
                <a:lnTo>
                  <a:pt x="226271" y="69850"/>
                </a:lnTo>
                <a:lnTo>
                  <a:pt x="226356" y="72389"/>
                </a:lnTo>
                <a:lnTo>
                  <a:pt x="226398" y="73660"/>
                </a:lnTo>
                <a:lnTo>
                  <a:pt x="226525" y="77469"/>
                </a:lnTo>
                <a:lnTo>
                  <a:pt x="226568" y="78739"/>
                </a:lnTo>
                <a:lnTo>
                  <a:pt x="230250" y="86360"/>
                </a:lnTo>
                <a:lnTo>
                  <a:pt x="244094" y="100329"/>
                </a:lnTo>
                <a:lnTo>
                  <a:pt x="251206" y="104139"/>
                </a:lnTo>
                <a:lnTo>
                  <a:pt x="265938" y="104139"/>
                </a:lnTo>
                <a:lnTo>
                  <a:pt x="272669" y="101600"/>
                </a:lnTo>
                <a:lnTo>
                  <a:pt x="280003" y="93979"/>
                </a:lnTo>
                <a:lnTo>
                  <a:pt x="255778" y="93979"/>
                </a:lnTo>
                <a:lnTo>
                  <a:pt x="250951" y="91439"/>
                </a:lnTo>
                <a:lnTo>
                  <a:pt x="246125" y="87629"/>
                </a:lnTo>
                <a:lnTo>
                  <a:pt x="252374" y="81279"/>
                </a:lnTo>
                <a:lnTo>
                  <a:pt x="240664" y="81279"/>
                </a:lnTo>
                <a:lnTo>
                  <a:pt x="237236" y="77469"/>
                </a:lnTo>
                <a:lnTo>
                  <a:pt x="235585" y="73660"/>
                </a:lnTo>
                <a:lnTo>
                  <a:pt x="235585" y="64769"/>
                </a:lnTo>
                <a:lnTo>
                  <a:pt x="237236" y="60960"/>
                </a:lnTo>
                <a:lnTo>
                  <a:pt x="244094" y="53339"/>
                </a:lnTo>
                <a:lnTo>
                  <a:pt x="248412" y="52069"/>
                </a:lnTo>
                <a:lnTo>
                  <a:pt x="273176" y="52069"/>
                </a:lnTo>
                <a:lnTo>
                  <a:pt x="268605" y="46989"/>
                </a:lnTo>
                <a:lnTo>
                  <a:pt x="261366" y="44450"/>
                </a:lnTo>
                <a:lnTo>
                  <a:pt x="254000" y="43179"/>
                </a:lnTo>
                <a:close/>
              </a:path>
              <a:path w="330835" h="313689">
                <a:moveTo>
                  <a:pt x="283718" y="63500"/>
                </a:moveTo>
                <a:lnTo>
                  <a:pt x="275463" y="69850"/>
                </a:lnTo>
                <a:lnTo>
                  <a:pt x="277368" y="73660"/>
                </a:lnTo>
                <a:lnTo>
                  <a:pt x="278130" y="77469"/>
                </a:lnTo>
                <a:lnTo>
                  <a:pt x="277113" y="83819"/>
                </a:lnTo>
                <a:lnTo>
                  <a:pt x="275589" y="86360"/>
                </a:lnTo>
                <a:lnTo>
                  <a:pt x="269494" y="92710"/>
                </a:lnTo>
                <a:lnTo>
                  <a:pt x="265303" y="93979"/>
                </a:lnTo>
                <a:lnTo>
                  <a:pt x="280003" y="93979"/>
                </a:lnTo>
                <a:lnTo>
                  <a:pt x="283718" y="90169"/>
                </a:lnTo>
                <a:lnTo>
                  <a:pt x="286512" y="85089"/>
                </a:lnTo>
                <a:lnTo>
                  <a:pt x="288036" y="73660"/>
                </a:lnTo>
                <a:lnTo>
                  <a:pt x="286766" y="68579"/>
                </a:lnTo>
                <a:lnTo>
                  <a:pt x="283718" y="63500"/>
                </a:lnTo>
                <a:close/>
              </a:path>
              <a:path w="330835" h="313689">
                <a:moveTo>
                  <a:pt x="273176" y="52069"/>
                </a:moveTo>
                <a:lnTo>
                  <a:pt x="253364" y="52069"/>
                </a:lnTo>
                <a:lnTo>
                  <a:pt x="256667" y="53339"/>
                </a:lnTo>
                <a:lnTo>
                  <a:pt x="260223" y="54610"/>
                </a:lnTo>
                <a:lnTo>
                  <a:pt x="264033" y="58419"/>
                </a:lnTo>
                <a:lnTo>
                  <a:pt x="240664" y="81279"/>
                </a:lnTo>
                <a:lnTo>
                  <a:pt x="252374" y="81279"/>
                </a:lnTo>
                <a:lnTo>
                  <a:pt x="277368" y="55879"/>
                </a:lnTo>
                <a:lnTo>
                  <a:pt x="275844" y="54610"/>
                </a:lnTo>
                <a:lnTo>
                  <a:pt x="275463" y="54610"/>
                </a:lnTo>
                <a:lnTo>
                  <a:pt x="273176" y="52069"/>
                </a:lnTo>
                <a:close/>
              </a:path>
              <a:path w="330835" h="313689">
                <a:moveTo>
                  <a:pt x="191262" y="64769"/>
                </a:moveTo>
                <a:lnTo>
                  <a:pt x="184150" y="72389"/>
                </a:lnTo>
                <a:lnTo>
                  <a:pt x="192278" y="80010"/>
                </a:lnTo>
                <a:lnTo>
                  <a:pt x="199389" y="73660"/>
                </a:lnTo>
                <a:lnTo>
                  <a:pt x="191262" y="64769"/>
                </a:lnTo>
                <a:close/>
              </a:path>
              <a:path w="330835" h="313689">
                <a:moveTo>
                  <a:pt x="296037" y="48260"/>
                </a:moveTo>
                <a:lnTo>
                  <a:pt x="290195" y="57150"/>
                </a:lnTo>
                <a:lnTo>
                  <a:pt x="295401" y="60960"/>
                </a:lnTo>
                <a:lnTo>
                  <a:pt x="300609" y="62229"/>
                </a:lnTo>
                <a:lnTo>
                  <a:pt x="305688" y="60960"/>
                </a:lnTo>
                <a:lnTo>
                  <a:pt x="310769" y="60960"/>
                </a:lnTo>
                <a:lnTo>
                  <a:pt x="316103" y="57150"/>
                </a:lnTo>
                <a:lnTo>
                  <a:pt x="321945" y="52069"/>
                </a:lnTo>
                <a:lnTo>
                  <a:pt x="302513" y="52069"/>
                </a:lnTo>
                <a:lnTo>
                  <a:pt x="299338" y="50800"/>
                </a:lnTo>
                <a:lnTo>
                  <a:pt x="296037" y="48260"/>
                </a:lnTo>
                <a:close/>
              </a:path>
              <a:path w="330835" h="313689">
                <a:moveTo>
                  <a:pt x="329057" y="27939"/>
                </a:moveTo>
                <a:lnTo>
                  <a:pt x="316992" y="27939"/>
                </a:lnTo>
                <a:lnTo>
                  <a:pt x="320421" y="31750"/>
                </a:lnTo>
                <a:lnTo>
                  <a:pt x="321183" y="34289"/>
                </a:lnTo>
                <a:lnTo>
                  <a:pt x="321081" y="35560"/>
                </a:lnTo>
                <a:lnTo>
                  <a:pt x="320979" y="36829"/>
                </a:lnTo>
                <a:lnTo>
                  <a:pt x="320878" y="38100"/>
                </a:lnTo>
                <a:lnTo>
                  <a:pt x="320776" y="39369"/>
                </a:lnTo>
                <a:lnTo>
                  <a:pt x="320675" y="40639"/>
                </a:lnTo>
                <a:lnTo>
                  <a:pt x="318897" y="43179"/>
                </a:lnTo>
                <a:lnTo>
                  <a:pt x="315595" y="46989"/>
                </a:lnTo>
                <a:lnTo>
                  <a:pt x="312420" y="49529"/>
                </a:lnTo>
                <a:lnTo>
                  <a:pt x="309118" y="52069"/>
                </a:lnTo>
                <a:lnTo>
                  <a:pt x="321945" y="52069"/>
                </a:lnTo>
                <a:lnTo>
                  <a:pt x="330454" y="34289"/>
                </a:lnTo>
                <a:lnTo>
                  <a:pt x="329819" y="30479"/>
                </a:lnTo>
                <a:lnTo>
                  <a:pt x="329057" y="27939"/>
                </a:lnTo>
                <a:close/>
              </a:path>
              <a:path w="330835" h="313689">
                <a:moveTo>
                  <a:pt x="293116" y="0"/>
                </a:moveTo>
                <a:lnTo>
                  <a:pt x="289941" y="1269"/>
                </a:lnTo>
                <a:lnTo>
                  <a:pt x="283083" y="3810"/>
                </a:lnTo>
                <a:lnTo>
                  <a:pt x="279654" y="6350"/>
                </a:lnTo>
                <a:lnTo>
                  <a:pt x="276479" y="10160"/>
                </a:lnTo>
                <a:lnTo>
                  <a:pt x="274193" y="11429"/>
                </a:lnTo>
                <a:lnTo>
                  <a:pt x="272414" y="13969"/>
                </a:lnTo>
                <a:lnTo>
                  <a:pt x="271145" y="16510"/>
                </a:lnTo>
                <a:lnTo>
                  <a:pt x="269748" y="19050"/>
                </a:lnTo>
                <a:lnTo>
                  <a:pt x="268986" y="21589"/>
                </a:lnTo>
                <a:lnTo>
                  <a:pt x="268477" y="24129"/>
                </a:lnTo>
                <a:lnTo>
                  <a:pt x="268350" y="26669"/>
                </a:lnTo>
                <a:lnTo>
                  <a:pt x="268478" y="27939"/>
                </a:lnTo>
                <a:lnTo>
                  <a:pt x="280288" y="41910"/>
                </a:lnTo>
                <a:lnTo>
                  <a:pt x="285876" y="41910"/>
                </a:lnTo>
                <a:lnTo>
                  <a:pt x="288798" y="40639"/>
                </a:lnTo>
                <a:lnTo>
                  <a:pt x="291846" y="39369"/>
                </a:lnTo>
                <a:lnTo>
                  <a:pt x="296545" y="36829"/>
                </a:lnTo>
                <a:lnTo>
                  <a:pt x="303022" y="33019"/>
                </a:lnTo>
                <a:lnTo>
                  <a:pt x="305434" y="31750"/>
                </a:lnTo>
                <a:lnTo>
                  <a:pt x="282448" y="31750"/>
                </a:lnTo>
                <a:lnTo>
                  <a:pt x="281178" y="30479"/>
                </a:lnTo>
                <a:lnTo>
                  <a:pt x="280035" y="30479"/>
                </a:lnTo>
                <a:lnTo>
                  <a:pt x="279146" y="29210"/>
                </a:lnTo>
                <a:lnTo>
                  <a:pt x="277622" y="27939"/>
                </a:lnTo>
                <a:lnTo>
                  <a:pt x="277113" y="26669"/>
                </a:lnTo>
                <a:lnTo>
                  <a:pt x="277368" y="24129"/>
                </a:lnTo>
                <a:lnTo>
                  <a:pt x="277749" y="21589"/>
                </a:lnTo>
                <a:lnTo>
                  <a:pt x="279526" y="17779"/>
                </a:lnTo>
                <a:lnTo>
                  <a:pt x="282829" y="15239"/>
                </a:lnTo>
                <a:lnTo>
                  <a:pt x="285496" y="12700"/>
                </a:lnTo>
                <a:lnTo>
                  <a:pt x="288289" y="10160"/>
                </a:lnTo>
                <a:lnTo>
                  <a:pt x="300820" y="10160"/>
                </a:lnTo>
                <a:lnTo>
                  <a:pt x="304800" y="5079"/>
                </a:lnTo>
                <a:lnTo>
                  <a:pt x="301625" y="2539"/>
                </a:lnTo>
                <a:lnTo>
                  <a:pt x="298704" y="1269"/>
                </a:lnTo>
                <a:lnTo>
                  <a:pt x="295910" y="1269"/>
                </a:lnTo>
                <a:lnTo>
                  <a:pt x="293116" y="0"/>
                </a:lnTo>
                <a:close/>
              </a:path>
              <a:path w="330835" h="313689">
                <a:moveTo>
                  <a:pt x="320167" y="17779"/>
                </a:moveTo>
                <a:lnTo>
                  <a:pt x="311785" y="17779"/>
                </a:lnTo>
                <a:lnTo>
                  <a:pt x="306197" y="20319"/>
                </a:lnTo>
                <a:lnTo>
                  <a:pt x="301498" y="21589"/>
                </a:lnTo>
                <a:lnTo>
                  <a:pt x="295148" y="25400"/>
                </a:lnTo>
                <a:lnTo>
                  <a:pt x="288036" y="30479"/>
                </a:lnTo>
                <a:lnTo>
                  <a:pt x="285369" y="30479"/>
                </a:lnTo>
                <a:lnTo>
                  <a:pt x="283845" y="31750"/>
                </a:lnTo>
                <a:lnTo>
                  <a:pt x="305434" y="31750"/>
                </a:lnTo>
                <a:lnTo>
                  <a:pt x="307848" y="30479"/>
                </a:lnTo>
                <a:lnTo>
                  <a:pt x="311150" y="29210"/>
                </a:lnTo>
                <a:lnTo>
                  <a:pt x="312674" y="27939"/>
                </a:lnTo>
                <a:lnTo>
                  <a:pt x="329057" y="27939"/>
                </a:lnTo>
                <a:lnTo>
                  <a:pt x="327533" y="24129"/>
                </a:lnTo>
                <a:lnTo>
                  <a:pt x="322707" y="19050"/>
                </a:lnTo>
                <a:lnTo>
                  <a:pt x="320167" y="17779"/>
                </a:lnTo>
                <a:close/>
              </a:path>
              <a:path w="330835" h="313689">
                <a:moveTo>
                  <a:pt x="300820" y="10160"/>
                </a:moveTo>
                <a:lnTo>
                  <a:pt x="293750" y="10160"/>
                </a:lnTo>
                <a:lnTo>
                  <a:pt x="298831" y="12700"/>
                </a:lnTo>
                <a:lnTo>
                  <a:pt x="300820" y="1016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56"/>
          <p:cNvGrpSpPr/>
          <p:nvPr/>
        </p:nvGrpSpPr>
        <p:grpSpPr>
          <a:xfrm>
            <a:off x="5595111" y="4204334"/>
            <a:ext cx="600710" cy="340995"/>
            <a:chOff x="5595111" y="4204334"/>
            <a:chExt cx="600710" cy="340995"/>
          </a:xfrm>
        </p:grpSpPr>
        <p:pic>
          <p:nvPicPr>
            <p:cNvPr id="57" name="object 5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595111" y="4204334"/>
              <a:ext cx="216662" cy="197358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5837808" y="4211192"/>
              <a:ext cx="358140" cy="334010"/>
            </a:xfrm>
            <a:custGeom>
              <a:avLst/>
              <a:gdLst/>
              <a:ahLst/>
              <a:cxnLst/>
              <a:rect l="l" t="t" r="r" b="b"/>
              <a:pathLst>
                <a:path w="358139" h="334010">
                  <a:moveTo>
                    <a:pt x="7874" y="284480"/>
                  </a:moveTo>
                  <a:lnTo>
                    <a:pt x="0" y="292100"/>
                  </a:lnTo>
                  <a:lnTo>
                    <a:pt x="73151" y="334010"/>
                  </a:lnTo>
                  <a:lnTo>
                    <a:pt x="81025" y="326389"/>
                  </a:lnTo>
                  <a:lnTo>
                    <a:pt x="78852" y="322580"/>
                  </a:lnTo>
                  <a:lnTo>
                    <a:pt x="68833" y="322580"/>
                  </a:lnTo>
                  <a:lnTo>
                    <a:pt x="64262" y="320039"/>
                  </a:lnTo>
                  <a:lnTo>
                    <a:pt x="59436" y="316230"/>
                  </a:lnTo>
                  <a:lnTo>
                    <a:pt x="54610" y="313689"/>
                  </a:lnTo>
                  <a:lnTo>
                    <a:pt x="7874" y="284480"/>
                  </a:lnTo>
                  <a:close/>
                </a:path>
                <a:path w="358139" h="334010">
                  <a:moveTo>
                    <a:pt x="41910" y="250189"/>
                  </a:moveTo>
                  <a:lnTo>
                    <a:pt x="32765" y="259080"/>
                  </a:lnTo>
                  <a:lnTo>
                    <a:pt x="60705" y="309880"/>
                  </a:lnTo>
                  <a:lnTo>
                    <a:pt x="64135" y="314960"/>
                  </a:lnTo>
                  <a:lnTo>
                    <a:pt x="68833" y="322580"/>
                  </a:lnTo>
                  <a:lnTo>
                    <a:pt x="78852" y="322580"/>
                  </a:lnTo>
                  <a:lnTo>
                    <a:pt x="49149" y="270510"/>
                  </a:lnTo>
                  <a:lnTo>
                    <a:pt x="47878" y="267970"/>
                  </a:lnTo>
                  <a:lnTo>
                    <a:pt x="46100" y="265430"/>
                  </a:lnTo>
                  <a:lnTo>
                    <a:pt x="44068" y="261620"/>
                  </a:lnTo>
                  <a:lnTo>
                    <a:pt x="61811" y="261620"/>
                  </a:lnTo>
                  <a:lnTo>
                    <a:pt x="41910" y="250189"/>
                  </a:lnTo>
                  <a:close/>
                </a:path>
                <a:path w="358139" h="334010">
                  <a:moveTo>
                    <a:pt x="61811" y="261620"/>
                  </a:moveTo>
                  <a:lnTo>
                    <a:pt x="44068" y="261620"/>
                  </a:lnTo>
                  <a:lnTo>
                    <a:pt x="45085" y="262889"/>
                  </a:lnTo>
                  <a:lnTo>
                    <a:pt x="108965" y="298450"/>
                  </a:lnTo>
                  <a:lnTo>
                    <a:pt x="116331" y="290830"/>
                  </a:lnTo>
                  <a:lnTo>
                    <a:pt x="114164" y="287020"/>
                  </a:lnTo>
                  <a:lnTo>
                    <a:pt x="104520" y="287020"/>
                  </a:lnTo>
                  <a:lnTo>
                    <a:pt x="98825" y="283210"/>
                  </a:lnTo>
                  <a:lnTo>
                    <a:pt x="92773" y="279400"/>
                  </a:lnTo>
                  <a:lnTo>
                    <a:pt x="86340" y="275589"/>
                  </a:lnTo>
                  <a:lnTo>
                    <a:pt x="79501" y="271780"/>
                  </a:lnTo>
                  <a:lnTo>
                    <a:pt x="61811" y="261620"/>
                  </a:lnTo>
                  <a:close/>
                </a:path>
                <a:path w="358139" h="334010">
                  <a:moveTo>
                    <a:pt x="74421" y="217170"/>
                  </a:moveTo>
                  <a:lnTo>
                    <a:pt x="66675" y="226060"/>
                  </a:lnTo>
                  <a:lnTo>
                    <a:pt x="98298" y="278130"/>
                  </a:lnTo>
                  <a:lnTo>
                    <a:pt x="101600" y="283210"/>
                  </a:lnTo>
                  <a:lnTo>
                    <a:pt x="104520" y="287020"/>
                  </a:lnTo>
                  <a:lnTo>
                    <a:pt x="114164" y="287020"/>
                  </a:lnTo>
                  <a:lnTo>
                    <a:pt x="74421" y="217170"/>
                  </a:lnTo>
                  <a:close/>
                </a:path>
                <a:path w="358139" h="334010">
                  <a:moveTo>
                    <a:pt x="87883" y="204470"/>
                  </a:moveTo>
                  <a:lnTo>
                    <a:pt x="80899" y="210820"/>
                  </a:lnTo>
                  <a:lnTo>
                    <a:pt x="138683" y="269239"/>
                  </a:lnTo>
                  <a:lnTo>
                    <a:pt x="145795" y="261620"/>
                  </a:lnTo>
                  <a:lnTo>
                    <a:pt x="122808" y="238760"/>
                  </a:lnTo>
                  <a:lnTo>
                    <a:pt x="119633" y="236220"/>
                  </a:lnTo>
                  <a:lnTo>
                    <a:pt x="117348" y="232410"/>
                  </a:lnTo>
                  <a:lnTo>
                    <a:pt x="116331" y="229870"/>
                  </a:lnTo>
                  <a:lnTo>
                    <a:pt x="115188" y="227330"/>
                  </a:lnTo>
                  <a:lnTo>
                    <a:pt x="115062" y="224789"/>
                  </a:lnTo>
                  <a:lnTo>
                    <a:pt x="108712" y="224789"/>
                  </a:lnTo>
                  <a:lnTo>
                    <a:pt x="87883" y="204470"/>
                  </a:lnTo>
                  <a:close/>
                </a:path>
                <a:path w="358139" h="334010">
                  <a:moveTo>
                    <a:pt x="147235" y="209550"/>
                  </a:moveTo>
                  <a:lnTo>
                    <a:pt x="132206" y="209550"/>
                  </a:lnTo>
                  <a:lnTo>
                    <a:pt x="135636" y="212089"/>
                  </a:lnTo>
                  <a:lnTo>
                    <a:pt x="165735" y="242570"/>
                  </a:lnTo>
                  <a:lnTo>
                    <a:pt x="172846" y="234950"/>
                  </a:lnTo>
                  <a:lnTo>
                    <a:pt x="147235" y="209550"/>
                  </a:lnTo>
                  <a:close/>
                </a:path>
                <a:path w="358139" h="334010">
                  <a:moveTo>
                    <a:pt x="132206" y="199389"/>
                  </a:moveTo>
                  <a:lnTo>
                    <a:pt x="128904" y="199389"/>
                  </a:lnTo>
                  <a:lnTo>
                    <a:pt x="125475" y="200660"/>
                  </a:lnTo>
                  <a:lnTo>
                    <a:pt x="121919" y="201930"/>
                  </a:lnTo>
                  <a:lnTo>
                    <a:pt x="118617" y="203200"/>
                  </a:lnTo>
                  <a:lnTo>
                    <a:pt x="115442" y="207010"/>
                  </a:lnTo>
                  <a:lnTo>
                    <a:pt x="110489" y="212089"/>
                  </a:lnTo>
                  <a:lnTo>
                    <a:pt x="108203" y="217170"/>
                  </a:lnTo>
                  <a:lnTo>
                    <a:pt x="108712" y="224789"/>
                  </a:lnTo>
                  <a:lnTo>
                    <a:pt x="115062" y="224789"/>
                  </a:lnTo>
                  <a:lnTo>
                    <a:pt x="116586" y="218439"/>
                  </a:lnTo>
                  <a:lnTo>
                    <a:pt x="117982" y="215900"/>
                  </a:lnTo>
                  <a:lnTo>
                    <a:pt x="122936" y="210820"/>
                  </a:lnTo>
                  <a:lnTo>
                    <a:pt x="125983" y="209550"/>
                  </a:lnTo>
                  <a:lnTo>
                    <a:pt x="147235" y="209550"/>
                  </a:lnTo>
                  <a:lnTo>
                    <a:pt x="142112" y="204470"/>
                  </a:lnTo>
                  <a:lnTo>
                    <a:pt x="138556" y="201930"/>
                  </a:lnTo>
                  <a:lnTo>
                    <a:pt x="132206" y="199389"/>
                  </a:lnTo>
                  <a:close/>
                </a:path>
                <a:path w="358139" h="334010">
                  <a:moveTo>
                    <a:pt x="192055" y="163830"/>
                  </a:moveTo>
                  <a:lnTo>
                    <a:pt x="176656" y="163830"/>
                  </a:lnTo>
                  <a:lnTo>
                    <a:pt x="179450" y="165100"/>
                  </a:lnTo>
                  <a:lnTo>
                    <a:pt x="182244" y="168910"/>
                  </a:lnTo>
                  <a:lnTo>
                    <a:pt x="184150" y="170180"/>
                  </a:lnTo>
                  <a:lnTo>
                    <a:pt x="182371" y="173989"/>
                  </a:lnTo>
                  <a:lnTo>
                    <a:pt x="178942" y="179070"/>
                  </a:lnTo>
                  <a:lnTo>
                    <a:pt x="173862" y="185420"/>
                  </a:lnTo>
                  <a:lnTo>
                    <a:pt x="171450" y="189230"/>
                  </a:lnTo>
                  <a:lnTo>
                    <a:pt x="165480" y="205739"/>
                  </a:lnTo>
                  <a:lnTo>
                    <a:pt x="167004" y="210820"/>
                  </a:lnTo>
                  <a:lnTo>
                    <a:pt x="168401" y="213360"/>
                  </a:lnTo>
                  <a:lnTo>
                    <a:pt x="170561" y="214630"/>
                  </a:lnTo>
                  <a:lnTo>
                    <a:pt x="173989" y="218439"/>
                  </a:lnTo>
                  <a:lnTo>
                    <a:pt x="178053" y="220980"/>
                  </a:lnTo>
                  <a:lnTo>
                    <a:pt x="187578" y="219710"/>
                  </a:lnTo>
                  <a:lnTo>
                    <a:pt x="192277" y="217170"/>
                  </a:lnTo>
                  <a:lnTo>
                    <a:pt x="198416" y="210820"/>
                  </a:lnTo>
                  <a:lnTo>
                    <a:pt x="182117" y="210820"/>
                  </a:lnTo>
                  <a:lnTo>
                    <a:pt x="179831" y="209550"/>
                  </a:lnTo>
                  <a:lnTo>
                    <a:pt x="176656" y="205739"/>
                  </a:lnTo>
                  <a:lnTo>
                    <a:pt x="175894" y="204470"/>
                  </a:lnTo>
                  <a:lnTo>
                    <a:pt x="175132" y="201930"/>
                  </a:lnTo>
                  <a:lnTo>
                    <a:pt x="175196" y="200660"/>
                  </a:lnTo>
                  <a:lnTo>
                    <a:pt x="175260" y="199389"/>
                  </a:lnTo>
                  <a:lnTo>
                    <a:pt x="176021" y="198120"/>
                  </a:lnTo>
                  <a:lnTo>
                    <a:pt x="176656" y="196850"/>
                  </a:lnTo>
                  <a:lnTo>
                    <a:pt x="178307" y="194310"/>
                  </a:lnTo>
                  <a:lnTo>
                    <a:pt x="180720" y="190500"/>
                  </a:lnTo>
                  <a:lnTo>
                    <a:pt x="185165" y="184150"/>
                  </a:lnTo>
                  <a:lnTo>
                    <a:pt x="188213" y="180339"/>
                  </a:lnTo>
                  <a:lnTo>
                    <a:pt x="189737" y="176530"/>
                  </a:lnTo>
                  <a:lnTo>
                    <a:pt x="204241" y="176530"/>
                  </a:lnTo>
                  <a:lnTo>
                    <a:pt x="200278" y="172720"/>
                  </a:lnTo>
                  <a:lnTo>
                    <a:pt x="192055" y="163830"/>
                  </a:lnTo>
                  <a:close/>
                </a:path>
                <a:path w="358139" h="334010">
                  <a:moveTo>
                    <a:pt x="204241" y="176530"/>
                  </a:moveTo>
                  <a:lnTo>
                    <a:pt x="189737" y="176530"/>
                  </a:lnTo>
                  <a:lnTo>
                    <a:pt x="195452" y="181610"/>
                  </a:lnTo>
                  <a:lnTo>
                    <a:pt x="197357" y="184150"/>
                  </a:lnTo>
                  <a:lnTo>
                    <a:pt x="198246" y="186689"/>
                  </a:lnTo>
                  <a:lnTo>
                    <a:pt x="199262" y="190500"/>
                  </a:lnTo>
                  <a:lnTo>
                    <a:pt x="199389" y="193039"/>
                  </a:lnTo>
                  <a:lnTo>
                    <a:pt x="198500" y="196850"/>
                  </a:lnTo>
                  <a:lnTo>
                    <a:pt x="197485" y="199389"/>
                  </a:lnTo>
                  <a:lnTo>
                    <a:pt x="195706" y="203200"/>
                  </a:lnTo>
                  <a:lnTo>
                    <a:pt x="190245" y="208280"/>
                  </a:lnTo>
                  <a:lnTo>
                    <a:pt x="187451" y="209550"/>
                  </a:lnTo>
                  <a:lnTo>
                    <a:pt x="184785" y="209550"/>
                  </a:lnTo>
                  <a:lnTo>
                    <a:pt x="182117" y="210820"/>
                  </a:lnTo>
                  <a:lnTo>
                    <a:pt x="198416" y="210820"/>
                  </a:lnTo>
                  <a:lnTo>
                    <a:pt x="199643" y="209550"/>
                  </a:lnTo>
                  <a:lnTo>
                    <a:pt x="201802" y="207010"/>
                  </a:lnTo>
                  <a:lnTo>
                    <a:pt x="203326" y="203200"/>
                  </a:lnTo>
                  <a:lnTo>
                    <a:pt x="204724" y="200660"/>
                  </a:lnTo>
                  <a:lnTo>
                    <a:pt x="205739" y="196850"/>
                  </a:lnTo>
                  <a:lnTo>
                    <a:pt x="205835" y="195580"/>
                  </a:lnTo>
                  <a:lnTo>
                    <a:pt x="205930" y="194310"/>
                  </a:lnTo>
                  <a:lnTo>
                    <a:pt x="206025" y="193039"/>
                  </a:lnTo>
                  <a:lnTo>
                    <a:pt x="206120" y="191770"/>
                  </a:lnTo>
                  <a:lnTo>
                    <a:pt x="216408" y="191770"/>
                  </a:lnTo>
                  <a:lnTo>
                    <a:pt x="220090" y="187960"/>
                  </a:lnTo>
                  <a:lnTo>
                    <a:pt x="217677" y="186689"/>
                  </a:lnTo>
                  <a:lnTo>
                    <a:pt x="215391" y="185420"/>
                  </a:lnTo>
                  <a:lnTo>
                    <a:pt x="211327" y="182880"/>
                  </a:lnTo>
                  <a:lnTo>
                    <a:pt x="206882" y="179070"/>
                  </a:lnTo>
                  <a:lnTo>
                    <a:pt x="204241" y="176530"/>
                  </a:lnTo>
                  <a:close/>
                </a:path>
                <a:path w="358139" h="334010">
                  <a:moveTo>
                    <a:pt x="174625" y="153670"/>
                  </a:moveTo>
                  <a:lnTo>
                    <a:pt x="171830" y="154939"/>
                  </a:lnTo>
                  <a:lnTo>
                    <a:pt x="165735" y="157480"/>
                  </a:lnTo>
                  <a:lnTo>
                    <a:pt x="162432" y="160020"/>
                  </a:lnTo>
                  <a:lnTo>
                    <a:pt x="148336" y="181610"/>
                  </a:lnTo>
                  <a:lnTo>
                    <a:pt x="149098" y="187960"/>
                  </a:lnTo>
                  <a:lnTo>
                    <a:pt x="150494" y="191770"/>
                  </a:lnTo>
                  <a:lnTo>
                    <a:pt x="152780" y="195580"/>
                  </a:lnTo>
                  <a:lnTo>
                    <a:pt x="160654" y="189230"/>
                  </a:lnTo>
                  <a:lnTo>
                    <a:pt x="158495" y="185420"/>
                  </a:lnTo>
                  <a:lnTo>
                    <a:pt x="157606" y="181610"/>
                  </a:lnTo>
                  <a:lnTo>
                    <a:pt x="170687" y="165100"/>
                  </a:lnTo>
                  <a:lnTo>
                    <a:pt x="174116" y="165100"/>
                  </a:lnTo>
                  <a:lnTo>
                    <a:pt x="176656" y="163830"/>
                  </a:lnTo>
                  <a:lnTo>
                    <a:pt x="192055" y="163830"/>
                  </a:lnTo>
                  <a:lnTo>
                    <a:pt x="190880" y="162560"/>
                  </a:lnTo>
                  <a:lnTo>
                    <a:pt x="187705" y="160020"/>
                  </a:lnTo>
                  <a:lnTo>
                    <a:pt x="185419" y="157480"/>
                  </a:lnTo>
                  <a:lnTo>
                    <a:pt x="181610" y="154939"/>
                  </a:lnTo>
                  <a:lnTo>
                    <a:pt x="179196" y="154939"/>
                  </a:lnTo>
                  <a:lnTo>
                    <a:pt x="174625" y="153670"/>
                  </a:lnTo>
                  <a:close/>
                </a:path>
                <a:path w="358139" h="334010">
                  <a:moveTo>
                    <a:pt x="216408" y="191770"/>
                  </a:moveTo>
                  <a:lnTo>
                    <a:pt x="206120" y="191770"/>
                  </a:lnTo>
                  <a:lnTo>
                    <a:pt x="208279" y="193039"/>
                  </a:lnTo>
                  <a:lnTo>
                    <a:pt x="210565" y="194310"/>
                  </a:lnTo>
                  <a:lnTo>
                    <a:pt x="212725" y="195580"/>
                  </a:lnTo>
                  <a:lnTo>
                    <a:pt x="216408" y="191770"/>
                  </a:lnTo>
                  <a:close/>
                </a:path>
                <a:path w="358139" h="334010">
                  <a:moveTo>
                    <a:pt x="177291" y="114300"/>
                  </a:moveTo>
                  <a:lnTo>
                    <a:pt x="170179" y="121920"/>
                  </a:lnTo>
                  <a:lnTo>
                    <a:pt x="227964" y="180339"/>
                  </a:lnTo>
                  <a:lnTo>
                    <a:pt x="235076" y="172720"/>
                  </a:lnTo>
                  <a:lnTo>
                    <a:pt x="177291" y="114300"/>
                  </a:lnTo>
                  <a:close/>
                </a:path>
                <a:path w="358139" h="334010">
                  <a:moveTo>
                    <a:pt x="236981" y="143510"/>
                  </a:moveTo>
                  <a:lnTo>
                    <a:pt x="231139" y="151130"/>
                  </a:lnTo>
                  <a:lnTo>
                    <a:pt x="236346" y="154939"/>
                  </a:lnTo>
                  <a:lnTo>
                    <a:pt x="241553" y="157480"/>
                  </a:lnTo>
                  <a:lnTo>
                    <a:pt x="246633" y="156210"/>
                  </a:lnTo>
                  <a:lnTo>
                    <a:pt x="251713" y="156210"/>
                  </a:lnTo>
                  <a:lnTo>
                    <a:pt x="257048" y="152400"/>
                  </a:lnTo>
                  <a:lnTo>
                    <a:pt x="262055" y="147320"/>
                  </a:lnTo>
                  <a:lnTo>
                    <a:pt x="243458" y="147320"/>
                  </a:lnTo>
                  <a:lnTo>
                    <a:pt x="240283" y="146050"/>
                  </a:lnTo>
                  <a:lnTo>
                    <a:pt x="236981" y="143510"/>
                  </a:lnTo>
                  <a:close/>
                </a:path>
                <a:path w="358139" h="334010">
                  <a:moveTo>
                    <a:pt x="270255" y="123189"/>
                  </a:moveTo>
                  <a:lnTo>
                    <a:pt x="257937" y="123189"/>
                  </a:lnTo>
                  <a:lnTo>
                    <a:pt x="261365" y="127000"/>
                  </a:lnTo>
                  <a:lnTo>
                    <a:pt x="262127" y="129539"/>
                  </a:lnTo>
                  <a:lnTo>
                    <a:pt x="261873" y="132080"/>
                  </a:lnTo>
                  <a:lnTo>
                    <a:pt x="261746" y="133350"/>
                  </a:lnTo>
                  <a:lnTo>
                    <a:pt x="261619" y="134620"/>
                  </a:lnTo>
                  <a:lnTo>
                    <a:pt x="259841" y="138430"/>
                  </a:lnTo>
                  <a:lnTo>
                    <a:pt x="256539" y="140970"/>
                  </a:lnTo>
                  <a:lnTo>
                    <a:pt x="253364" y="144780"/>
                  </a:lnTo>
                  <a:lnTo>
                    <a:pt x="250062" y="146050"/>
                  </a:lnTo>
                  <a:lnTo>
                    <a:pt x="243458" y="147320"/>
                  </a:lnTo>
                  <a:lnTo>
                    <a:pt x="262055" y="147320"/>
                  </a:lnTo>
                  <a:lnTo>
                    <a:pt x="271399" y="129539"/>
                  </a:lnTo>
                  <a:lnTo>
                    <a:pt x="270763" y="125730"/>
                  </a:lnTo>
                  <a:lnTo>
                    <a:pt x="270255" y="123189"/>
                  </a:lnTo>
                  <a:close/>
                </a:path>
                <a:path w="358139" h="334010">
                  <a:moveTo>
                    <a:pt x="236854" y="95250"/>
                  </a:moveTo>
                  <a:lnTo>
                    <a:pt x="234061" y="95250"/>
                  </a:lnTo>
                  <a:lnTo>
                    <a:pt x="230886" y="96520"/>
                  </a:lnTo>
                  <a:lnTo>
                    <a:pt x="224027" y="99060"/>
                  </a:lnTo>
                  <a:lnTo>
                    <a:pt x="209168" y="120650"/>
                  </a:lnTo>
                  <a:lnTo>
                    <a:pt x="209296" y="121920"/>
                  </a:lnTo>
                  <a:lnTo>
                    <a:pt x="209423" y="123189"/>
                  </a:lnTo>
                  <a:lnTo>
                    <a:pt x="218439" y="135889"/>
                  </a:lnTo>
                  <a:lnTo>
                    <a:pt x="221233" y="135889"/>
                  </a:lnTo>
                  <a:lnTo>
                    <a:pt x="223900" y="137160"/>
                  </a:lnTo>
                  <a:lnTo>
                    <a:pt x="226821" y="137160"/>
                  </a:lnTo>
                  <a:lnTo>
                    <a:pt x="229742" y="135889"/>
                  </a:lnTo>
                  <a:lnTo>
                    <a:pt x="232790" y="134620"/>
                  </a:lnTo>
                  <a:lnTo>
                    <a:pt x="237489" y="132080"/>
                  </a:lnTo>
                  <a:lnTo>
                    <a:pt x="243966" y="128270"/>
                  </a:lnTo>
                  <a:lnTo>
                    <a:pt x="248792" y="125730"/>
                  </a:lnTo>
                  <a:lnTo>
                    <a:pt x="220979" y="125730"/>
                  </a:lnTo>
                  <a:lnTo>
                    <a:pt x="220090" y="124460"/>
                  </a:lnTo>
                  <a:lnTo>
                    <a:pt x="218566" y="123189"/>
                  </a:lnTo>
                  <a:lnTo>
                    <a:pt x="218058" y="120650"/>
                  </a:lnTo>
                  <a:lnTo>
                    <a:pt x="218312" y="118110"/>
                  </a:lnTo>
                  <a:lnTo>
                    <a:pt x="218693" y="115570"/>
                  </a:lnTo>
                  <a:lnTo>
                    <a:pt x="220471" y="113030"/>
                  </a:lnTo>
                  <a:lnTo>
                    <a:pt x="223774" y="110489"/>
                  </a:lnTo>
                  <a:lnTo>
                    <a:pt x="226440" y="106680"/>
                  </a:lnTo>
                  <a:lnTo>
                    <a:pt x="229235" y="105410"/>
                  </a:lnTo>
                  <a:lnTo>
                    <a:pt x="241765" y="105410"/>
                  </a:lnTo>
                  <a:lnTo>
                    <a:pt x="245744" y="100330"/>
                  </a:lnTo>
                  <a:lnTo>
                    <a:pt x="242569" y="97789"/>
                  </a:lnTo>
                  <a:lnTo>
                    <a:pt x="239649" y="96520"/>
                  </a:lnTo>
                  <a:lnTo>
                    <a:pt x="236854" y="95250"/>
                  </a:lnTo>
                  <a:close/>
                </a:path>
                <a:path w="358139" h="334010">
                  <a:moveTo>
                    <a:pt x="255524" y="111760"/>
                  </a:moveTo>
                  <a:lnTo>
                    <a:pt x="252729" y="113030"/>
                  </a:lnTo>
                  <a:lnTo>
                    <a:pt x="249936" y="113030"/>
                  </a:lnTo>
                  <a:lnTo>
                    <a:pt x="247141" y="114300"/>
                  </a:lnTo>
                  <a:lnTo>
                    <a:pt x="242442" y="116839"/>
                  </a:lnTo>
                  <a:lnTo>
                    <a:pt x="236092" y="120650"/>
                  </a:lnTo>
                  <a:lnTo>
                    <a:pt x="228980" y="124460"/>
                  </a:lnTo>
                  <a:lnTo>
                    <a:pt x="226313" y="125730"/>
                  </a:lnTo>
                  <a:lnTo>
                    <a:pt x="248792" y="125730"/>
                  </a:lnTo>
                  <a:lnTo>
                    <a:pt x="252094" y="123189"/>
                  </a:lnTo>
                  <a:lnTo>
                    <a:pt x="270255" y="123189"/>
                  </a:lnTo>
                  <a:lnTo>
                    <a:pt x="270001" y="121920"/>
                  </a:lnTo>
                  <a:lnTo>
                    <a:pt x="268477" y="119380"/>
                  </a:lnTo>
                  <a:lnTo>
                    <a:pt x="263651" y="114300"/>
                  </a:lnTo>
                  <a:lnTo>
                    <a:pt x="261112" y="113030"/>
                  </a:lnTo>
                  <a:lnTo>
                    <a:pt x="255524" y="111760"/>
                  </a:lnTo>
                  <a:close/>
                </a:path>
                <a:path w="358139" h="334010">
                  <a:moveTo>
                    <a:pt x="295215" y="62230"/>
                  </a:moveTo>
                  <a:lnTo>
                    <a:pt x="279018" y="62230"/>
                  </a:lnTo>
                  <a:lnTo>
                    <a:pt x="281813" y="63500"/>
                  </a:lnTo>
                  <a:lnTo>
                    <a:pt x="284988" y="66039"/>
                  </a:lnTo>
                  <a:lnTo>
                    <a:pt x="285495" y="67310"/>
                  </a:lnTo>
                  <a:lnTo>
                    <a:pt x="286512" y="68580"/>
                  </a:lnTo>
                  <a:lnTo>
                    <a:pt x="284733" y="72389"/>
                  </a:lnTo>
                  <a:lnTo>
                    <a:pt x="281304" y="77470"/>
                  </a:lnTo>
                  <a:lnTo>
                    <a:pt x="276225" y="83820"/>
                  </a:lnTo>
                  <a:lnTo>
                    <a:pt x="273812" y="86360"/>
                  </a:lnTo>
                  <a:lnTo>
                    <a:pt x="272033" y="88900"/>
                  </a:lnTo>
                  <a:lnTo>
                    <a:pt x="269620" y="92710"/>
                  </a:lnTo>
                  <a:lnTo>
                    <a:pt x="268731" y="95250"/>
                  </a:lnTo>
                  <a:lnTo>
                    <a:pt x="267969" y="99060"/>
                  </a:lnTo>
                  <a:lnTo>
                    <a:pt x="267842" y="102870"/>
                  </a:lnTo>
                  <a:lnTo>
                    <a:pt x="269366" y="107950"/>
                  </a:lnTo>
                  <a:lnTo>
                    <a:pt x="270763" y="110489"/>
                  </a:lnTo>
                  <a:lnTo>
                    <a:pt x="272923" y="113030"/>
                  </a:lnTo>
                  <a:lnTo>
                    <a:pt x="276351" y="116839"/>
                  </a:lnTo>
                  <a:lnTo>
                    <a:pt x="280542" y="118110"/>
                  </a:lnTo>
                  <a:lnTo>
                    <a:pt x="289940" y="118110"/>
                  </a:lnTo>
                  <a:lnTo>
                    <a:pt x="294639" y="115570"/>
                  </a:lnTo>
                  <a:lnTo>
                    <a:pt x="302005" y="107950"/>
                  </a:lnTo>
                  <a:lnTo>
                    <a:pt x="284479" y="107950"/>
                  </a:lnTo>
                  <a:lnTo>
                    <a:pt x="282193" y="106680"/>
                  </a:lnTo>
                  <a:lnTo>
                    <a:pt x="279018" y="104139"/>
                  </a:lnTo>
                  <a:lnTo>
                    <a:pt x="278256" y="102870"/>
                  </a:lnTo>
                  <a:lnTo>
                    <a:pt x="277875" y="100330"/>
                  </a:lnTo>
                  <a:lnTo>
                    <a:pt x="277494" y="99060"/>
                  </a:lnTo>
                  <a:lnTo>
                    <a:pt x="277621" y="97789"/>
                  </a:lnTo>
                  <a:lnTo>
                    <a:pt x="278383" y="95250"/>
                  </a:lnTo>
                  <a:lnTo>
                    <a:pt x="279018" y="93980"/>
                  </a:lnTo>
                  <a:lnTo>
                    <a:pt x="280669" y="91439"/>
                  </a:lnTo>
                  <a:lnTo>
                    <a:pt x="283082" y="87630"/>
                  </a:lnTo>
                  <a:lnTo>
                    <a:pt x="287527" y="82550"/>
                  </a:lnTo>
                  <a:lnTo>
                    <a:pt x="290575" y="77470"/>
                  </a:lnTo>
                  <a:lnTo>
                    <a:pt x="292100" y="73660"/>
                  </a:lnTo>
                  <a:lnTo>
                    <a:pt x="306798" y="73660"/>
                  </a:lnTo>
                  <a:lnTo>
                    <a:pt x="295215" y="62230"/>
                  </a:lnTo>
                  <a:close/>
                </a:path>
                <a:path w="358139" h="334010">
                  <a:moveTo>
                    <a:pt x="241765" y="105410"/>
                  </a:moveTo>
                  <a:lnTo>
                    <a:pt x="237236" y="105410"/>
                  </a:lnTo>
                  <a:lnTo>
                    <a:pt x="239775" y="107950"/>
                  </a:lnTo>
                  <a:lnTo>
                    <a:pt x="241765" y="105410"/>
                  </a:lnTo>
                  <a:close/>
                </a:path>
                <a:path w="358139" h="334010">
                  <a:moveTo>
                    <a:pt x="306798" y="73660"/>
                  </a:moveTo>
                  <a:lnTo>
                    <a:pt x="292100" y="73660"/>
                  </a:lnTo>
                  <a:lnTo>
                    <a:pt x="297814" y="80010"/>
                  </a:lnTo>
                  <a:lnTo>
                    <a:pt x="299719" y="82550"/>
                  </a:lnTo>
                  <a:lnTo>
                    <a:pt x="300608" y="85089"/>
                  </a:lnTo>
                  <a:lnTo>
                    <a:pt x="301751" y="87630"/>
                  </a:lnTo>
                  <a:lnTo>
                    <a:pt x="301751" y="91439"/>
                  </a:lnTo>
                  <a:lnTo>
                    <a:pt x="300863" y="93980"/>
                  </a:lnTo>
                  <a:lnTo>
                    <a:pt x="299846" y="97789"/>
                  </a:lnTo>
                  <a:lnTo>
                    <a:pt x="298068" y="100330"/>
                  </a:lnTo>
                  <a:lnTo>
                    <a:pt x="292607" y="105410"/>
                  </a:lnTo>
                  <a:lnTo>
                    <a:pt x="289813" y="107950"/>
                  </a:lnTo>
                  <a:lnTo>
                    <a:pt x="302005" y="107950"/>
                  </a:lnTo>
                  <a:lnTo>
                    <a:pt x="304164" y="104139"/>
                  </a:lnTo>
                  <a:lnTo>
                    <a:pt x="305688" y="101600"/>
                  </a:lnTo>
                  <a:lnTo>
                    <a:pt x="307213" y="97789"/>
                  </a:lnTo>
                  <a:lnTo>
                    <a:pt x="308101" y="93980"/>
                  </a:lnTo>
                  <a:lnTo>
                    <a:pt x="308197" y="92710"/>
                  </a:lnTo>
                  <a:lnTo>
                    <a:pt x="308292" y="91439"/>
                  </a:lnTo>
                  <a:lnTo>
                    <a:pt x="308387" y="90170"/>
                  </a:lnTo>
                  <a:lnTo>
                    <a:pt x="308482" y="88900"/>
                  </a:lnTo>
                  <a:lnTo>
                    <a:pt x="318833" y="88900"/>
                  </a:lnTo>
                  <a:lnTo>
                    <a:pt x="322579" y="85089"/>
                  </a:lnTo>
                  <a:lnTo>
                    <a:pt x="320039" y="85089"/>
                  </a:lnTo>
                  <a:lnTo>
                    <a:pt x="317753" y="83820"/>
                  </a:lnTo>
                  <a:lnTo>
                    <a:pt x="315721" y="82550"/>
                  </a:lnTo>
                  <a:lnTo>
                    <a:pt x="313689" y="80010"/>
                  </a:lnTo>
                  <a:lnTo>
                    <a:pt x="309371" y="76200"/>
                  </a:lnTo>
                  <a:lnTo>
                    <a:pt x="306798" y="73660"/>
                  </a:lnTo>
                  <a:close/>
                </a:path>
                <a:path w="358139" h="334010">
                  <a:moveTo>
                    <a:pt x="281558" y="52070"/>
                  </a:moveTo>
                  <a:lnTo>
                    <a:pt x="274192" y="52070"/>
                  </a:lnTo>
                  <a:lnTo>
                    <a:pt x="268096" y="54610"/>
                  </a:lnTo>
                  <a:lnTo>
                    <a:pt x="250698" y="78739"/>
                  </a:lnTo>
                  <a:lnTo>
                    <a:pt x="251460" y="85089"/>
                  </a:lnTo>
                  <a:lnTo>
                    <a:pt x="252856" y="88900"/>
                  </a:lnTo>
                  <a:lnTo>
                    <a:pt x="255142" y="92710"/>
                  </a:lnTo>
                  <a:lnTo>
                    <a:pt x="263143" y="86360"/>
                  </a:lnTo>
                  <a:lnTo>
                    <a:pt x="260857" y="82550"/>
                  </a:lnTo>
                  <a:lnTo>
                    <a:pt x="259968" y="80010"/>
                  </a:lnTo>
                  <a:lnTo>
                    <a:pt x="260350" y="77470"/>
                  </a:lnTo>
                  <a:lnTo>
                    <a:pt x="260857" y="73660"/>
                  </a:lnTo>
                  <a:lnTo>
                    <a:pt x="262763" y="71120"/>
                  </a:lnTo>
                  <a:lnTo>
                    <a:pt x="266064" y="67310"/>
                  </a:lnTo>
                  <a:lnTo>
                    <a:pt x="273176" y="62230"/>
                  </a:lnTo>
                  <a:lnTo>
                    <a:pt x="295215" y="62230"/>
                  </a:lnTo>
                  <a:lnTo>
                    <a:pt x="290067" y="57150"/>
                  </a:lnTo>
                  <a:lnTo>
                    <a:pt x="287781" y="55880"/>
                  </a:lnTo>
                  <a:lnTo>
                    <a:pt x="286385" y="54610"/>
                  </a:lnTo>
                  <a:lnTo>
                    <a:pt x="281558" y="52070"/>
                  </a:lnTo>
                  <a:close/>
                </a:path>
                <a:path w="358139" h="334010">
                  <a:moveTo>
                    <a:pt x="318833" y="88900"/>
                  </a:moveTo>
                  <a:lnTo>
                    <a:pt x="308482" y="88900"/>
                  </a:lnTo>
                  <a:lnTo>
                    <a:pt x="310641" y="90170"/>
                  </a:lnTo>
                  <a:lnTo>
                    <a:pt x="312927" y="91439"/>
                  </a:lnTo>
                  <a:lnTo>
                    <a:pt x="315087" y="92710"/>
                  </a:lnTo>
                  <a:lnTo>
                    <a:pt x="318833" y="88900"/>
                  </a:lnTo>
                  <a:close/>
                </a:path>
                <a:path w="358139" h="334010">
                  <a:moveTo>
                    <a:pt x="293369" y="30480"/>
                  </a:moveTo>
                  <a:lnTo>
                    <a:pt x="285623" y="38100"/>
                  </a:lnTo>
                  <a:lnTo>
                    <a:pt x="343535" y="64770"/>
                  </a:lnTo>
                  <a:lnTo>
                    <a:pt x="344424" y="66039"/>
                  </a:lnTo>
                  <a:lnTo>
                    <a:pt x="344677" y="67310"/>
                  </a:lnTo>
                  <a:lnTo>
                    <a:pt x="346455" y="71120"/>
                  </a:lnTo>
                  <a:lnTo>
                    <a:pt x="347471" y="73660"/>
                  </a:lnTo>
                  <a:lnTo>
                    <a:pt x="347725" y="73660"/>
                  </a:lnTo>
                  <a:lnTo>
                    <a:pt x="348106" y="76200"/>
                  </a:lnTo>
                  <a:lnTo>
                    <a:pt x="348106" y="77470"/>
                  </a:lnTo>
                  <a:lnTo>
                    <a:pt x="347599" y="78739"/>
                  </a:lnTo>
                  <a:lnTo>
                    <a:pt x="347217" y="80010"/>
                  </a:lnTo>
                  <a:lnTo>
                    <a:pt x="346201" y="81280"/>
                  </a:lnTo>
                  <a:lnTo>
                    <a:pt x="343535" y="85089"/>
                  </a:lnTo>
                  <a:lnTo>
                    <a:pt x="341883" y="85089"/>
                  </a:lnTo>
                  <a:lnTo>
                    <a:pt x="339978" y="86360"/>
                  </a:lnTo>
                  <a:lnTo>
                    <a:pt x="347471" y="92710"/>
                  </a:lnTo>
                  <a:lnTo>
                    <a:pt x="349630" y="91439"/>
                  </a:lnTo>
                  <a:lnTo>
                    <a:pt x="357631" y="78739"/>
                  </a:lnTo>
                  <a:lnTo>
                    <a:pt x="357504" y="77470"/>
                  </a:lnTo>
                  <a:lnTo>
                    <a:pt x="357377" y="76200"/>
                  </a:lnTo>
                  <a:lnTo>
                    <a:pt x="355473" y="69850"/>
                  </a:lnTo>
                  <a:lnTo>
                    <a:pt x="353567" y="64770"/>
                  </a:lnTo>
                  <a:lnTo>
                    <a:pt x="350774" y="58420"/>
                  </a:lnTo>
                  <a:lnTo>
                    <a:pt x="348454" y="53339"/>
                  </a:lnTo>
                  <a:lnTo>
                    <a:pt x="339089" y="53339"/>
                  </a:lnTo>
                  <a:lnTo>
                    <a:pt x="330453" y="48260"/>
                  </a:lnTo>
                  <a:lnTo>
                    <a:pt x="326263" y="45720"/>
                  </a:lnTo>
                  <a:lnTo>
                    <a:pt x="293369" y="30480"/>
                  </a:lnTo>
                  <a:close/>
                </a:path>
                <a:path w="358139" h="334010">
                  <a:moveTo>
                    <a:pt x="324103" y="0"/>
                  </a:moveTo>
                  <a:lnTo>
                    <a:pt x="316991" y="7620"/>
                  </a:lnTo>
                  <a:lnTo>
                    <a:pt x="332358" y="40639"/>
                  </a:lnTo>
                  <a:lnTo>
                    <a:pt x="334390" y="44450"/>
                  </a:lnTo>
                  <a:lnTo>
                    <a:pt x="336550" y="48260"/>
                  </a:lnTo>
                  <a:lnTo>
                    <a:pt x="339089" y="53339"/>
                  </a:lnTo>
                  <a:lnTo>
                    <a:pt x="348454" y="53339"/>
                  </a:lnTo>
                  <a:lnTo>
                    <a:pt x="324103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9" name="object 5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403847" y="4200016"/>
            <a:ext cx="186308" cy="16395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2593848" y="2106167"/>
            <a:ext cx="58705" cy="59054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3284220" y="2106167"/>
            <a:ext cx="59594" cy="59054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3963923" y="2106167"/>
            <a:ext cx="58324" cy="59054"/>
          </a:xfrm>
          <a:prstGeom prst="rect">
            <a:avLst/>
          </a:prstGeom>
        </p:spPr>
      </p:pic>
      <p:sp>
        <p:nvSpPr>
          <p:cNvPr id="63" name="object 63"/>
          <p:cNvSpPr txBox="1"/>
          <p:nvPr/>
        </p:nvSpPr>
        <p:spPr>
          <a:xfrm>
            <a:off x="685800" y="1581911"/>
            <a:ext cx="6217920" cy="3425190"/>
          </a:xfrm>
          <a:prstGeom prst="rect">
            <a:avLst/>
          </a:prstGeom>
          <a:ln w="9525">
            <a:solidFill>
              <a:srgbClr val="D9D9D9"/>
            </a:solidFill>
          </a:ln>
        </p:spPr>
        <p:txBody>
          <a:bodyPr vert="horz" wrap="square" lIns="0" tIns="100330" rIns="0" bIns="0" rtlCol="0">
            <a:spAutoFit/>
          </a:bodyPr>
          <a:lstStyle/>
          <a:p>
            <a:pPr marL="1688464">
              <a:lnSpc>
                <a:spcPct val="100000"/>
              </a:lnSpc>
              <a:spcBef>
                <a:spcPts val="790"/>
              </a:spcBef>
            </a:pPr>
            <a:r>
              <a:rPr sz="1800" b="1" spc="70" dirty="0">
                <a:solidFill>
                  <a:srgbClr val="7E7E7E"/>
                </a:solidFill>
                <a:latin typeface="Arial"/>
                <a:cs typeface="Arial"/>
              </a:rPr>
              <a:t>1-</a:t>
            </a:r>
            <a:r>
              <a:rPr sz="1800" b="1" spc="-3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b="1" spc="105" dirty="0">
                <a:solidFill>
                  <a:srgbClr val="7E7E7E"/>
                </a:solidFill>
                <a:latin typeface="Arial"/>
                <a:cs typeface="Arial"/>
              </a:rPr>
              <a:t>SHARE</a:t>
            </a:r>
            <a:r>
              <a:rPr sz="1800" b="1" spc="3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7E7E7E"/>
                </a:solidFill>
                <a:latin typeface="Arial"/>
                <a:cs typeface="Arial"/>
              </a:rPr>
              <a:t>CC'</a:t>
            </a:r>
            <a:r>
              <a:rPr sz="1800" b="1" spc="-3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E7E7E"/>
                </a:solidFill>
                <a:latin typeface="Arial"/>
                <a:cs typeface="Arial"/>
              </a:rPr>
              <a:t>S</a:t>
            </a:r>
            <a:r>
              <a:rPr sz="1800" b="1" spc="3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7E7E7E"/>
                </a:solidFill>
                <a:latin typeface="Arial"/>
                <a:cs typeface="Arial"/>
              </a:rPr>
              <a:t>-</a:t>
            </a:r>
            <a:r>
              <a:rPr sz="1800" b="1" spc="30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7E7E7E"/>
                </a:solidFill>
                <a:latin typeface="Arial"/>
                <a:cs typeface="Arial"/>
              </a:rPr>
              <a:t>£6,</a:t>
            </a:r>
            <a:r>
              <a:rPr sz="1800" b="1" spc="-3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b="1" spc="95" dirty="0">
                <a:solidFill>
                  <a:srgbClr val="7E7E7E"/>
                </a:solidFill>
                <a:latin typeface="Arial"/>
                <a:cs typeface="Arial"/>
              </a:rPr>
              <a:t>515</a:t>
            </a:r>
            <a:r>
              <a:rPr sz="1800" b="1" spc="22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800" b="1" spc="90" dirty="0">
                <a:solidFill>
                  <a:srgbClr val="7E7E7E"/>
                </a:solidFill>
                <a:latin typeface="Arial"/>
                <a:cs typeface="Arial"/>
              </a:rPr>
              <a:t>ANNUALLY</a:t>
            </a:r>
            <a:endParaRPr sz="1800">
              <a:latin typeface="Arial"/>
              <a:cs typeface="Arial"/>
            </a:endParaRPr>
          </a:p>
          <a:p>
            <a:pPr marL="125095" algn="ctr">
              <a:lnSpc>
                <a:spcPct val="100000"/>
              </a:lnSpc>
              <a:spcBef>
                <a:spcPts val="805"/>
              </a:spcBef>
              <a:tabLst>
                <a:tab pos="815975" algn="l"/>
                <a:tab pos="1494790" algn="l"/>
              </a:tabLst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Available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Awarded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Balance</a:t>
            </a:r>
            <a:r>
              <a:rPr sz="9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Remaining</a:t>
            </a:r>
            <a:endParaRPr sz="900">
              <a:latin typeface="Arial"/>
              <a:cs typeface="Arial"/>
            </a:endParaRPr>
          </a:p>
          <a:p>
            <a:pPr marR="5715000" algn="r">
              <a:lnSpc>
                <a:spcPct val="100000"/>
              </a:lnSpc>
              <a:spcBef>
                <a:spcPts val="81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£50,000</a:t>
            </a:r>
            <a:endParaRPr sz="900">
              <a:latin typeface="Arial"/>
              <a:cs typeface="Arial"/>
            </a:endParaRPr>
          </a:p>
          <a:p>
            <a:pPr marR="5715000" algn="r">
              <a:lnSpc>
                <a:spcPct val="100000"/>
              </a:lnSpc>
              <a:spcBef>
                <a:spcPts val="28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£45,000</a:t>
            </a:r>
            <a:endParaRPr sz="900">
              <a:latin typeface="Arial"/>
              <a:cs typeface="Arial"/>
            </a:endParaRPr>
          </a:p>
          <a:p>
            <a:pPr marR="5715000" algn="r">
              <a:lnSpc>
                <a:spcPct val="100000"/>
              </a:lnSpc>
              <a:spcBef>
                <a:spcPts val="28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£40,000</a:t>
            </a:r>
            <a:endParaRPr sz="900">
              <a:latin typeface="Arial"/>
              <a:cs typeface="Arial"/>
            </a:endParaRPr>
          </a:p>
          <a:p>
            <a:pPr marR="5715000" algn="r">
              <a:lnSpc>
                <a:spcPct val="100000"/>
              </a:lnSpc>
              <a:spcBef>
                <a:spcPts val="28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£35,000</a:t>
            </a:r>
            <a:endParaRPr sz="900">
              <a:latin typeface="Arial"/>
              <a:cs typeface="Arial"/>
            </a:endParaRPr>
          </a:p>
          <a:p>
            <a:pPr marR="5715000" algn="r">
              <a:lnSpc>
                <a:spcPct val="100000"/>
              </a:lnSpc>
              <a:spcBef>
                <a:spcPts val="284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£30,000</a:t>
            </a:r>
            <a:endParaRPr sz="900">
              <a:latin typeface="Arial"/>
              <a:cs typeface="Arial"/>
            </a:endParaRPr>
          </a:p>
          <a:p>
            <a:pPr marR="5715000" algn="r">
              <a:lnSpc>
                <a:spcPct val="100000"/>
              </a:lnSpc>
              <a:spcBef>
                <a:spcPts val="280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£25,000</a:t>
            </a:r>
            <a:endParaRPr sz="900">
              <a:latin typeface="Arial"/>
              <a:cs typeface="Arial"/>
            </a:endParaRPr>
          </a:p>
          <a:p>
            <a:pPr marR="5715000" algn="r">
              <a:lnSpc>
                <a:spcPct val="100000"/>
              </a:lnSpc>
              <a:spcBef>
                <a:spcPts val="28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£20,000</a:t>
            </a:r>
            <a:endParaRPr sz="900">
              <a:latin typeface="Arial"/>
              <a:cs typeface="Arial"/>
            </a:endParaRPr>
          </a:p>
          <a:p>
            <a:pPr marR="5715000" algn="r">
              <a:lnSpc>
                <a:spcPct val="100000"/>
              </a:lnSpc>
              <a:spcBef>
                <a:spcPts val="28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£15,000</a:t>
            </a:r>
            <a:endParaRPr sz="900">
              <a:latin typeface="Arial"/>
              <a:cs typeface="Arial"/>
            </a:endParaRPr>
          </a:p>
          <a:p>
            <a:pPr marR="5715000" algn="r">
              <a:lnSpc>
                <a:spcPct val="100000"/>
              </a:lnSpc>
              <a:spcBef>
                <a:spcPts val="284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£10,000</a:t>
            </a:r>
            <a:endParaRPr sz="900">
              <a:latin typeface="Arial"/>
              <a:cs typeface="Arial"/>
            </a:endParaRPr>
          </a:p>
          <a:p>
            <a:pPr marR="5713730" algn="r">
              <a:lnSpc>
                <a:spcPct val="100000"/>
              </a:lnSpc>
              <a:spcBef>
                <a:spcPts val="28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£5,000</a:t>
            </a:r>
            <a:endParaRPr sz="900">
              <a:latin typeface="Arial"/>
              <a:cs typeface="Arial"/>
            </a:endParaRPr>
          </a:p>
          <a:p>
            <a:pPr marR="5713095" algn="r">
              <a:lnSpc>
                <a:spcPct val="100000"/>
              </a:lnSpc>
              <a:spcBef>
                <a:spcPts val="284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£0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300543" y="5630862"/>
            <a:ext cx="5491480" cy="2574925"/>
            <a:chOff x="1300543" y="5630862"/>
            <a:chExt cx="5491480" cy="2574925"/>
          </a:xfrm>
        </p:grpSpPr>
        <p:sp>
          <p:nvSpPr>
            <p:cNvPr id="65" name="object 65"/>
            <p:cNvSpPr/>
            <p:nvPr/>
          </p:nvSpPr>
          <p:spPr>
            <a:xfrm>
              <a:off x="1305305" y="5635624"/>
              <a:ext cx="5481955" cy="2309495"/>
            </a:xfrm>
            <a:custGeom>
              <a:avLst/>
              <a:gdLst/>
              <a:ahLst/>
              <a:cxnLst/>
              <a:rect l="l" t="t" r="r" b="b"/>
              <a:pathLst>
                <a:path w="5481955" h="2309495">
                  <a:moveTo>
                    <a:pt x="0" y="2308987"/>
                  </a:moveTo>
                  <a:lnTo>
                    <a:pt x="261365" y="2308987"/>
                  </a:lnTo>
                </a:path>
                <a:path w="5481955" h="2309495">
                  <a:moveTo>
                    <a:pt x="500633" y="2308987"/>
                  </a:moveTo>
                  <a:lnTo>
                    <a:pt x="566166" y="2308987"/>
                  </a:lnTo>
                </a:path>
                <a:path w="5481955" h="2309495">
                  <a:moveTo>
                    <a:pt x="1108710" y="2308987"/>
                  </a:moveTo>
                  <a:lnTo>
                    <a:pt x="1632966" y="2308987"/>
                  </a:lnTo>
                </a:path>
                <a:path w="5481955" h="2309495">
                  <a:moveTo>
                    <a:pt x="1870710" y="2308987"/>
                  </a:moveTo>
                  <a:lnTo>
                    <a:pt x="3003042" y="2308987"/>
                  </a:lnTo>
                </a:path>
                <a:path w="5481955" h="2309495">
                  <a:moveTo>
                    <a:pt x="3242310" y="2308987"/>
                  </a:moveTo>
                  <a:lnTo>
                    <a:pt x="4373118" y="2308987"/>
                  </a:lnTo>
                </a:path>
                <a:path w="5481955" h="2309495">
                  <a:moveTo>
                    <a:pt x="4612385" y="2308987"/>
                  </a:moveTo>
                  <a:lnTo>
                    <a:pt x="4676394" y="2308987"/>
                  </a:lnTo>
                </a:path>
                <a:path w="5481955" h="2309495">
                  <a:moveTo>
                    <a:pt x="805433" y="2308987"/>
                  </a:moveTo>
                  <a:lnTo>
                    <a:pt x="869442" y="2308987"/>
                  </a:lnTo>
                </a:path>
                <a:path w="5481955" h="2309495">
                  <a:moveTo>
                    <a:pt x="4915661" y="2308987"/>
                  </a:moveTo>
                  <a:lnTo>
                    <a:pt x="4981194" y="2308987"/>
                  </a:lnTo>
                </a:path>
                <a:path w="5481955" h="2309495">
                  <a:moveTo>
                    <a:pt x="5218938" y="2308987"/>
                  </a:moveTo>
                  <a:lnTo>
                    <a:pt x="5481574" y="2308987"/>
                  </a:lnTo>
                </a:path>
                <a:path w="5481955" h="2309495">
                  <a:moveTo>
                    <a:pt x="0" y="2051431"/>
                  </a:moveTo>
                  <a:lnTo>
                    <a:pt x="261365" y="2051431"/>
                  </a:lnTo>
                </a:path>
                <a:path w="5481955" h="2309495">
                  <a:moveTo>
                    <a:pt x="500633" y="2051431"/>
                  </a:moveTo>
                  <a:lnTo>
                    <a:pt x="566166" y="2051431"/>
                  </a:lnTo>
                </a:path>
                <a:path w="5481955" h="2309495">
                  <a:moveTo>
                    <a:pt x="805433" y="2051431"/>
                  </a:moveTo>
                  <a:lnTo>
                    <a:pt x="4373118" y="2051431"/>
                  </a:lnTo>
                </a:path>
                <a:path w="5481955" h="2309495">
                  <a:moveTo>
                    <a:pt x="4612385" y="2051431"/>
                  </a:moveTo>
                  <a:lnTo>
                    <a:pt x="4981194" y="2051431"/>
                  </a:lnTo>
                </a:path>
                <a:path w="5481955" h="2309495">
                  <a:moveTo>
                    <a:pt x="5218938" y="2051431"/>
                  </a:moveTo>
                  <a:lnTo>
                    <a:pt x="5481574" y="2051431"/>
                  </a:lnTo>
                </a:path>
                <a:path w="5481955" h="2309495">
                  <a:moveTo>
                    <a:pt x="0" y="1795399"/>
                  </a:moveTo>
                  <a:lnTo>
                    <a:pt x="261365" y="1795399"/>
                  </a:lnTo>
                </a:path>
                <a:path w="5481955" h="2309495">
                  <a:moveTo>
                    <a:pt x="500633" y="1795399"/>
                  </a:moveTo>
                  <a:lnTo>
                    <a:pt x="4373118" y="1795399"/>
                  </a:lnTo>
                </a:path>
                <a:path w="5481955" h="2309495">
                  <a:moveTo>
                    <a:pt x="4612385" y="1795399"/>
                  </a:moveTo>
                  <a:lnTo>
                    <a:pt x="4981194" y="1795399"/>
                  </a:lnTo>
                </a:path>
                <a:path w="5481955" h="2309495">
                  <a:moveTo>
                    <a:pt x="5218938" y="1795399"/>
                  </a:moveTo>
                  <a:lnTo>
                    <a:pt x="5481574" y="1795399"/>
                  </a:lnTo>
                </a:path>
                <a:path w="5481955" h="2309495">
                  <a:moveTo>
                    <a:pt x="0" y="1539367"/>
                  </a:moveTo>
                  <a:lnTo>
                    <a:pt x="4373118" y="1539367"/>
                  </a:lnTo>
                </a:path>
                <a:path w="5481955" h="2309495">
                  <a:moveTo>
                    <a:pt x="4612385" y="1539367"/>
                  </a:moveTo>
                  <a:lnTo>
                    <a:pt x="4981194" y="1539367"/>
                  </a:lnTo>
                </a:path>
                <a:path w="5481955" h="2309495">
                  <a:moveTo>
                    <a:pt x="5218938" y="1539367"/>
                  </a:moveTo>
                  <a:lnTo>
                    <a:pt x="5481574" y="1539367"/>
                  </a:lnTo>
                </a:path>
                <a:path w="5481955" h="2309495">
                  <a:moveTo>
                    <a:pt x="4612385" y="1281811"/>
                  </a:moveTo>
                  <a:lnTo>
                    <a:pt x="4981194" y="1281811"/>
                  </a:lnTo>
                </a:path>
                <a:path w="5481955" h="2309495">
                  <a:moveTo>
                    <a:pt x="0" y="1281811"/>
                  </a:moveTo>
                  <a:lnTo>
                    <a:pt x="4373118" y="1281811"/>
                  </a:lnTo>
                </a:path>
                <a:path w="5481955" h="2309495">
                  <a:moveTo>
                    <a:pt x="5218938" y="1281811"/>
                  </a:moveTo>
                  <a:lnTo>
                    <a:pt x="5481574" y="1281811"/>
                  </a:lnTo>
                </a:path>
                <a:path w="5481955" h="2309495">
                  <a:moveTo>
                    <a:pt x="0" y="1025779"/>
                  </a:moveTo>
                  <a:lnTo>
                    <a:pt x="4373118" y="1025779"/>
                  </a:lnTo>
                </a:path>
                <a:path w="5481955" h="2309495">
                  <a:moveTo>
                    <a:pt x="4612385" y="1025779"/>
                  </a:moveTo>
                  <a:lnTo>
                    <a:pt x="4981194" y="1025779"/>
                  </a:lnTo>
                </a:path>
                <a:path w="5481955" h="2309495">
                  <a:moveTo>
                    <a:pt x="5218938" y="1025779"/>
                  </a:moveTo>
                  <a:lnTo>
                    <a:pt x="5481574" y="1025779"/>
                  </a:lnTo>
                </a:path>
                <a:path w="5481955" h="2309495">
                  <a:moveTo>
                    <a:pt x="0" y="769747"/>
                  </a:moveTo>
                  <a:lnTo>
                    <a:pt x="4373118" y="769747"/>
                  </a:lnTo>
                </a:path>
                <a:path w="5481955" h="2309495">
                  <a:moveTo>
                    <a:pt x="4612385" y="769747"/>
                  </a:moveTo>
                  <a:lnTo>
                    <a:pt x="4981194" y="769747"/>
                  </a:lnTo>
                </a:path>
                <a:path w="5481955" h="2309495">
                  <a:moveTo>
                    <a:pt x="5218938" y="769747"/>
                  </a:moveTo>
                  <a:lnTo>
                    <a:pt x="5481574" y="769747"/>
                  </a:lnTo>
                </a:path>
                <a:path w="5481955" h="2309495">
                  <a:moveTo>
                    <a:pt x="0" y="513714"/>
                  </a:moveTo>
                  <a:lnTo>
                    <a:pt x="4373118" y="513714"/>
                  </a:lnTo>
                </a:path>
                <a:path w="5481955" h="2309495">
                  <a:moveTo>
                    <a:pt x="4612385" y="513714"/>
                  </a:moveTo>
                  <a:lnTo>
                    <a:pt x="5481574" y="513714"/>
                  </a:lnTo>
                </a:path>
                <a:path w="5481955" h="2309495">
                  <a:moveTo>
                    <a:pt x="0" y="256159"/>
                  </a:moveTo>
                  <a:lnTo>
                    <a:pt x="4373118" y="256159"/>
                  </a:lnTo>
                </a:path>
                <a:path w="5481955" h="2309495">
                  <a:moveTo>
                    <a:pt x="4612385" y="256159"/>
                  </a:moveTo>
                  <a:lnTo>
                    <a:pt x="5481574" y="256159"/>
                  </a:lnTo>
                </a:path>
                <a:path w="5481955" h="2309495">
                  <a:moveTo>
                    <a:pt x="0" y="0"/>
                  </a:moveTo>
                  <a:lnTo>
                    <a:pt x="548157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66672" y="5885687"/>
              <a:ext cx="4351020" cy="2315210"/>
            </a:xfrm>
            <a:custGeom>
              <a:avLst/>
              <a:gdLst/>
              <a:ahLst/>
              <a:cxnLst/>
              <a:rect l="l" t="t" r="r" b="b"/>
              <a:pathLst>
                <a:path w="4351020" h="2315209">
                  <a:moveTo>
                    <a:pt x="239268" y="1415796"/>
                  </a:moveTo>
                  <a:lnTo>
                    <a:pt x="0" y="1415796"/>
                  </a:lnTo>
                  <a:lnTo>
                    <a:pt x="0" y="2314956"/>
                  </a:lnTo>
                  <a:lnTo>
                    <a:pt x="239268" y="2314956"/>
                  </a:lnTo>
                  <a:lnTo>
                    <a:pt x="239268" y="1415796"/>
                  </a:lnTo>
                  <a:close/>
                </a:path>
                <a:path w="4351020" h="2315209">
                  <a:moveTo>
                    <a:pt x="1609344" y="1831848"/>
                  </a:moveTo>
                  <a:lnTo>
                    <a:pt x="1371600" y="1831848"/>
                  </a:lnTo>
                  <a:lnTo>
                    <a:pt x="1371600" y="2314956"/>
                  </a:lnTo>
                  <a:lnTo>
                    <a:pt x="1609344" y="2314956"/>
                  </a:lnTo>
                  <a:lnTo>
                    <a:pt x="1609344" y="1831848"/>
                  </a:lnTo>
                  <a:close/>
                </a:path>
                <a:path w="4351020" h="2315209">
                  <a:moveTo>
                    <a:pt x="2980944" y="1892808"/>
                  </a:moveTo>
                  <a:lnTo>
                    <a:pt x="2741676" y="1892808"/>
                  </a:lnTo>
                  <a:lnTo>
                    <a:pt x="2741676" y="2314956"/>
                  </a:lnTo>
                  <a:lnTo>
                    <a:pt x="2980944" y="2314956"/>
                  </a:lnTo>
                  <a:lnTo>
                    <a:pt x="2980944" y="1892808"/>
                  </a:lnTo>
                  <a:close/>
                </a:path>
                <a:path w="4351020" h="2315209">
                  <a:moveTo>
                    <a:pt x="4351020" y="0"/>
                  </a:moveTo>
                  <a:lnTo>
                    <a:pt x="4111752" y="0"/>
                  </a:lnTo>
                  <a:lnTo>
                    <a:pt x="4111752" y="2314956"/>
                  </a:lnTo>
                  <a:lnTo>
                    <a:pt x="4351020" y="2314956"/>
                  </a:lnTo>
                  <a:lnTo>
                    <a:pt x="4351020" y="0"/>
                  </a:lnTo>
                  <a:close/>
                </a:path>
              </a:pathLst>
            </a:custGeom>
            <a:solidFill>
              <a:srgbClr val="0F6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71472" y="7658099"/>
              <a:ext cx="4349750" cy="542925"/>
            </a:xfrm>
            <a:custGeom>
              <a:avLst/>
              <a:gdLst/>
              <a:ahLst/>
              <a:cxnLst/>
              <a:rect l="l" t="t" r="r" b="b"/>
              <a:pathLst>
                <a:path w="4349750" h="542925">
                  <a:moveTo>
                    <a:pt x="239268" y="0"/>
                  </a:moveTo>
                  <a:lnTo>
                    <a:pt x="0" y="0"/>
                  </a:lnTo>
                  <a:lnTo>
                    <a:pt x="0" y="542544"/>
                  </a:lnTo>
                  <a:lnTo>
                    <a:pt x="239268" y="542544"/>
                  </a:lnTo>
                  <a:lnTo>
                    <a:pt x="239268" y="0"/>
                  </a:lnTo>
                  <a:close/>
                </a:path>
                <a:path w="4349750" h="542925">
                  <a:moveTo>
                    <a:pt x="1609344" y="283464"/>
                  </a:moveTo>
                  <a:lnTo>
                    <a:pt x="1370076" y="283464"/>
                  </a:lnTo>
                  <a:lnTo>
                    <a:pt x="1370076" y="542544"/>
                  </a:lnTo>
                  <a:lnTo>
                    <a:pt x="1609344" y="542544"/>
                  </a:lnTo>
                  <a:lnTo>
                    <a:pt x="1609344" y="283464"/>
                  </a:lnTo>
                  <a:close/>
                </a:path>
                <a:path w="4349750" h="542925">
                  <a:moveTo>
                    <a:pt x="2979420" y="367284"/>
                  </a:moveTo>
                  <a:lnTo>
                    <a:pt x="2740152" y="367284"/>
                  </a:lnTo>
                  <a:lnTo>
                    <a:pt x="2740152" y="542544"/>
                  </a:lnTo>
                  <a:lnTo>
                    <a:pt x="2979420" y="542544"/>
                  </a:lnTo>
                  <a:lnTo>
                    <a:pt x="2979420" y="367284"/>
                  </a:lnTo>
                  <a:close/>
                </a:path>
                <a:path w="4349750" h="542925">
                  <a:moveTo>
                    <a:pt x="4349496" y="259080"/>
                  </a:moveTo>
                  <a:lnTo>
                    <a:pt x="4110228" y="259080"/>
                  </a:lnTo>
                  <a:lnTo>
                    <a:pt x="4110228" y="542544"/>
                  </a:lnTo>
                  <a:lnTo>
                    <a:pt x="4349496" y="542544"/>
                  </a:lnTo>
                  <a:lnTo>
                    <a:pt x="4349496" y="25908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174748" y="6169151"/>
              <a:ext cx="4349750" cy="2032000"/>
            </a:xfrm>
            <a:custGeom>
              <a:avLst/>
              <a:gdLst/>
              <a:ahLst/>
              <a:cxnLst/>
              <a:rect l="l" t="t" r="r" b="b"/>
              <a:pathLst>
                <a:path w="4349750" h="2032000">
                  <a:moveTo>
                    <a:pt x="239268" y="1674876"/>
                  </a:moveTo>
                  <a:lnTo>
                    <a:pt x="0" y="1674876"/>
                  </a:lnTo>
                  <a:lnTo>
                    <a:pt x="0" y="2031492"/>
                  </a:lnTo>
                  <a:lnTo>
                    <a:pt x="239268" y="2031492"/>
                  </a:lnTo>
                  <a:lnTo>
                    <a:pt x="239268" y="1674876"/>
                  </a:lnTo>
                  <a:close/>
                </a:path>
                <a:path w="4349750" h="2032000">
                  <a:moveTo>
                    <a:pt x="1609344" y="1807464"/>
                  </a:moveTo>
                  <a:lnTo>
                    <a:pt x="1370076" y="1807464"/>
                  </a:lnTo>
                  <a:lnTo>
                    <a:pt x="1370076" y="2031492"/>
                  </a:lnTo>
                  <a:lnTo>
                    <a:pt x="1609344" y="2031492"/>
                  </a:lnTo>
                  <a:lnTo>
                    <a:pt x="1609344" y="1807464"/>
                  </a:lnTo>
                  <a:close/>
                </a:path>
                <a:path w="4349750" h="2032000">
                  <a:moveTo>
                    <a:pt x="2979420" y="1784604"/>
                  </a:moveTo>
                  <a:lnTo>
                    <a:pt x="2740152" y="1784604"/>
                  </a:lnTo>
                  <a:lnTo>
                    <a:pt x="2740152" y="2031492"/>
                  </a:lnTo>
                  <a:lnTo>
                    <a:pt x="2979420" y="2031492"/>
                  </a:lnTo>
                  <a:lnTo>
                    <a:pt x="2979420" y="1784604"/>
                  </a:lnTo>
                  <a:close/>
                </a:path>
                <a:path w="4349750" h="2032000">
                  <a:moveTo>
                    <a:pt x="4349496" y="0"/>
                  </a:moveTo>
                  <a:lnTo>
                    <a:pt x="4111752" y="0"/>
                  </a:lnTo>
                  <a:lnTo>
                    <a:pt x="4111752" y="2031492"/>
                  </a:lnTo>
                  <a:lnTo>
                    <a:pt x="4349496" y="2031492"/>
                  </a:lnTo>
                  <a:lnTo>
                    <a:pt x="4349496" y="0"/>
                  </a:lnTo>
                  <a:close/>
                </a:path>
              </a:pathLst>
            </a:custGeom>
            <a:solidFill>
              <a:srgbClr val="EB7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305305" y="8200643"/>
              <a:ext cx="5481955" cy="0"/>
            </a:xfrm>
            <a:custGeom>
              <a:avLst/>
              <a:gdLst/>
              <a:ahLst/>
              <a:cxnLst/>
              <a:rect l="l" t="t" r="r" b="b"/>
              <a:pathLst>
                <a:path w="5481955">
                  <a:moveTo>
                    <a:pt x="0" y="0"/>
                  </a:moveTo>
                  <a:lnTo>
                    <a:pt x="548157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730300" y="5545962"/>
            <a:ext cx="490855" cy="2727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£200,000</a:t>
            </a: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93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£180,000</a:t>
            </a: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94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£160,000</a:t>
            </a: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940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£140,000</a:t>
            </a: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93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£120,000</a:t>
            </a: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94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£100,000</a:t>
            </a: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940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£80,000</a:t>
            </a: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93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£60,000</a:t>
            </a: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  <a:spcBef>
                <a:spcPts val="94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£40,000</a:t>
            </a:r>
            <a:endParaRPr sz="9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  <a:spcBef>
                <a:spcPts val="935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£20,000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94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£0</a:t>
            </a:r>
            <a:endParaRPr sz="9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812925" y="8247379"/>
            <a:ext cx="3689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Delting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818129" y="8247379"/>
            <a:ext cx="24688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370330" algn="l"/>
              </a:tabLst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Nesting</a:t>
            </a:r>
            <a:r>
              <a:rPr sz="9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&amp; </a:t>
            </a: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Lunnasting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Sandsting</a:t>
            </a: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 Aithsting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858255" y="8247379"/>
            <a:ext cx="501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T,</a:t>
            </a: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W</a:t>
            </a:r>
            <a:r>
              <a:rPr sz="9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&amp;</a:t>
            </a:r>
            <a:r>
              <a:rPr sz="900" spc="-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585858"/>
                </a:solidFill>
                <a:latin typeface="Arial"/>
                <a:cs typeface="Arial"/>
              </a:rPr>
              <a:t>W</a:t>
            </a:r>
            <a:endParaRPr sz="9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132329" y="5248147"/>
            <a:ext cx="332612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sz="1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Share</a:t>
            </a:r>
            <a:r>
              <a:rPr sz="1400" spc="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CCs</a:t>
            </a:r>
            <a:r>
              <a:rPr sz="1400" spc="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-</a:t>
            </a:r>
            <a:r>
              <a:rPr sz="1400" spc="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£32,515</a:t>
            </a:r>
            <a:r>
              <a:rPr sz="14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Allocated</a:t>
            </a:r>
            <a:r>
              <a:rPr sz="14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Arial"/>
                <a:cs typeface="Arial"/>
              </a:rPr>
              <a:t>Annually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87498" y="8552402"/>
            <a:ext cx="1427480" cy="57785"/>
            <a:chOff x="2587498" y="8552402"/>
            <a:chExt cx="1427480" cy="57785"/>
          </a:xfrm>
        </p:grpSpPr>
        <p:sp>
          <p:nvSpPr>
            <p:cNvPr id="76" name="object 76"/>
            <p:cNvSpPr/>
            <p:nvPr/>
          </p:nvSpPr>
          <p:spPr>
            <a:xfrm>
              <a:off x="2587498" y="855240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4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0F6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278759" y="855240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4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957193" y="8552402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4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EB7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2669413" y="8491473"/>
            <a:ext cx="23736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90880" algn="l"/>
                <a:tab pos="1369695" algn="l"/>
              </a:tabLst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Available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</a:t>
            </a: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Awarded</a:t>
            </a:r>
            <a:r>
              <a:rPr sz="900" dirty="0">
                <a:solidFill>
                  <a:srgbClr val="585858"/>
                </a:solidFill>
                <a:latin typeface="Arial"/>
                <a:cs typeface="Arial"/>
              </a:rPr>
              <a:t>	Balance</a:t>
            </a:r>
            <a:r>
              <a:rPr sz="9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Remaining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47700" y="5177154"/>
            <a:ext cx="6278880" cy="3581400"/>
          </a:xfrm>
          <a:custGeom>
            <a:avLst/>
            <a:gdLst/>
            <a:ahLst/>
            <a:cxnLst/>
            <a:rect l="l" t="t" r="r" b="b"/>
            <a:pathLst>
              <a:path w="6278880" h="3581400">
                <a:moveTo>
                  <a:pt x="0" y="3581400"/>
                </a:moveTo>
                <a:lnTo>
                  <a:pt x="6278880" y="3581400"/>
                </a:lnTo>
                <a:lnTo>
                  <a:pt x="6278880" y="0"/>
                </a:lnTo>
                <a:lnTo>
                  <a:pt x="0" y="0"/>
                </a:lnTo>
                <a:lnTo>
                  <a:pt x="0" y="3581400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433704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1246377"/>
            <a:ext cx="6158865" cy="308292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Tier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1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and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Tier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2</a:t>
            </a:r>
            <a:r>
              <a:rPr sz="1200" b="1" spc="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Applications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councils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21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21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applications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throughout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2024/25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year.</a:t>
            </a:r>
            <a:endParaRPr sz="1200">
              <a:latin typeface="Arial"/>
              <a:cs typeface="Arial"/>
            </a:endParaRPr>
          </a:p>
          <a:p>
            <a:pPr marL="12700" marR="224154">
              <a:lnSpc>
                <a:spcPct val="114999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Tier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applications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between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£50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£1,000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accounted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£17,057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awards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with </a:t>
            </a:r>
            <a:r>
              <a:rPr sz="1200" dirty="0">
                <a:latin typeface="Arial"/>
                <a:cs typeface="Arial"/>
              </a:rPr>
              <a:t>Tier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applications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over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£1,001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awarded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£192,523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between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them.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Tier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3</a:t>
            </a:r>
            <a:r>
              <a:rPr sz="12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Grant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Scheme</a:t>
            </a:r>
            <a:r>
              <a:rPr sz="12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(CGS)</a:t>
            </a:r>
            <a:endParaRPr sz="1200">
              <a:latin typeface="Arial"/>
              <a:cs typeface="Arial"/>
            </a:endParaRPr>
          </a:p>
          <a:p>
            <a:pPr marL="12700" marR="41910">
              <a:lnSpc>
                <a:spcPct val="115100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SCBF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introduced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CGS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organisations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delivering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wider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reach </a:t>
            </a:r>
            <a:r>
              <a:rPr sz="1200" dirty="0">
                <a:latin typeface="Arial"/>
                <a:cs typeface="Arial"/>
              </a:rPr>
              <a:t>than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individual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council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areas.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annual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£135,000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made </a:t>
            </a:r>
            <a:r>
              <a:rPr sz="1200" dirty="0">
                <a:latin typeface="Arial"/>
                <a:cs typeface="Arial"/>
              </a:rPr>
              <a:t>available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application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rounds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opening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throughout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year.</a:t>
            </a:r>
            <a:endParaRPr sz="1200">
              <a:latin typeface="Arial"/>
              <a:cs typeface="Arial"/>
            </a:endParaRPr>
          </a:p>
          <a:p>
            <a:pPr marL="12700" marR="14604">
              <a:lnSpc>
                <a:spcPct val="114999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£119,624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shared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between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12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projects.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underspend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£15,376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carried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into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CGS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2025/26.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7807832"/>
            <a:ext cx="6206490" cy="8674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sz="1200" dirty="0">
                <a:latin typeface="Arial"/>
                <a:cs typeface="Arial"/>
              </a:rPr>
              <a:t>Grants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multi-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projects,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educational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drugs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delivery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programme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other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Netball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co-ordinator.</a:t>
            </a:r>
            <a:r>
              <a:rPr sz="1200" spc="3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other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one-</a:t>
            </a:r>
            <a:r>
              <a:rPr sz="1200" spc="-25" dirty="0">
                <a:latin typeface="Arial"/>
                <a:cs typeface="Arial"/>
              </a:rPr>
              <a:t>off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events,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renovations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1-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staffing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costs.</a:t>
            </a:r>
            <a:r>
              <a:rPr sz="1200" spc="29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full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CGS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can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found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 pages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18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19.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46998" y="5168709"/>
            <a:ext cx="3784600" cy="2010410"/>
            <a:chOff x="2146998" y="5168709"/>
            <a:chExt cx="3784600" cy="2010410"/>
          </a:xfrm>
        </p:grpSpPr>
        <p:sp>
          <p:nvSpPr>
            <p:cNvPr id="6" name="object 6"/>
            <p:cNvSpPr/>
            <p:nvPr/>
          </p:nvSpPr>
          <p:spPr>
            <a:xfrm>
              <a:off x="2151760" y="5173471"/>
              <a:ext cx="3775075" cy="1719580"/>
            </a:xfrm>
            <a:custGeom>
              <a:avLst/>
              <a:gdLst/>
              <a:ahLst/>
              <a:cxnLst/>
              <a:rect l="l" t="t" r="r" b="b"/>
              <a:pathLst>
                <a:path w="3775075" h="1719579">
                  <a:moveTo>
                    <a:pt x="0" y="1719579"/>
                  </a:moveTo>
                  <a:lnTo>
                    <a:pt x="647826" y="1719579"/>
                  </a:lnTo>
                </a:path>
                <a:path w="3775075" h="1719579">
                  <a:moveTo>
                    <a:pt x="0" y="1433067"/>
                  </a:moveTo>
                  <a:lnTo>
                    <a:pt x="647826" y="1433067"/>
                  </a:lnTo>
                </a:path>
                <a:path w="3775075" h="1719579">
                  <a:moveTo>
                    <a:pt x="0" y="1146556"/>
                  </a:moveTo>
                  <a:lnTo>
                    <a:pt x="647826" y="1146556"/>
                  </a:lnTo>
                </a:path>
                <a:path w="3775075" h="1719579">
                  <a:moveTo>
                    <a:pt x="0" y="860044"/>
                  </a:moveTo>
                  <a:lnTo>
                    <a:pt x="647826" y="860044"/>
                  </a:lnTo>
                </a:path>
                <a:path w="3775075" h="1719579">
                  <a:moveTo>
                    <a:pt x="0" y="573532"/>
                  </a:moveTo>
                  <a:lnTo>
                    <a:pt x="647826" y="573532"/>
                  </a:lnTo>
                </a:path>
                <a:path w="3775075" h="1719579">
                  <a:moveTo>
                    <a:pt x="0" y="0"/>
                  </a:moveTo>
                  <a:lnTo>
                    <a:pt x="3774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799587" y="5245607"/>
              <a:ext cx="591820" cy="1933575"/>
            </a:xfrm>
            <a:custGeom>
              <a:avLst/>
              <a:gdLst/>
              <a:ahLst/>
              <a:cxnLst/>
              <a:rect l="l" t="t" r="r" b="b"/>
              <a:pathLst>
                <a:path w="591820" h="1933575">
                  <a:moveTo>
                    <a:pt x="591312" y="0"/>
                  </a:moveTo>
                  <a:lnTo>
                    <a:pt x="0" y="0"/>
                  </a:lnTo>
                  <a:lnTo>
                    <a:pt x="0" y="1933448"/>
                  </a:lnTo>
                  <a:lnTo>
                    <a:pt x="591312" y="1933448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0F6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151760" y="5455729"/>
          <a:ext cx="3851275" cy="1717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38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F6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F6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F6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F6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3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F6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0F6F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564386" y="5083555"/>
            <a:ext cx="502920" cy="216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£140,000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£120,000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90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£100,000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£80,000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£60,000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£40,000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9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£20,000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9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£0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1150" y="7225664"/>
            <a:ext cx="489584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Available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45482" y="7225664"/>
            <a:ext cx="4762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585858"/>
                </a:solidFill>
                <a:latin typeface="Arial"/>
                <a:cs typeface="Arial"/>
              </a:rPr>
              <a:t>Awarded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7653" y="4786121"/>
            <a:ext cx="9055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CGS</a:t>
            </a:r>
            <a:r>
              <a:rPr sz="1400" spc="-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85858"/>
                </a:solidFill>
                <a:latin typeface="Arial"/>
                <a:cs typeface="Arial"/>
              </a:rPr>
              <a:t>Tier</a:t>
            </a:r>
            <a:r>
              <a:rPr sz="1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94155" y="4715001"/>
            <a:ext cx="4572000" cy="2743200"/>
          </a:xfrm>
          <a:custGeom>
            <a:avLst/>
            <a:gdLst/>
            <a:ahLst/>
            <a:cxnLst/>
            <a:rect l="l" t="t" r="r" b="b"/>
            <a:pathLst>
              <a:path w="4572000" h="2743200">
                <a:moveTo>
                  <a:pt x="0" y="2743199"/>
                </a:moveTo>
                <a:lnTo>
                  <a:pt x="4572000" y="2743199"/>
                </a:lnTo>
                <a:lnTo>
                  <a:pt x="4572000" y="0"/>
                </a:lnTo>
                <a:lnTo>
                  <a:pt x="0" y="0"/>
                </a:lnTo>
                <a:lnTo>
                  <a:pt x="0" y="2743199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433704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1339341"/>
            <a:ext cx="42233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5" dirty="0">
                <a:solidFill>
                  <a:srgbClr val="0081B3"/>
                </a:solidFill>
                <a:latin typeface="Trebuchet MS"/>
                <a:cs typeface="Trebuchet MS"/>
              </a:rPr>
              <a:t>9.</a:t>
            </a:r>
            <a:r>
              <a:rPr sz="2200" b="1" spc="-40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75" dirty="0">
                <a:solidFill>
                  <a:srgbClr val="0081B3"/>
                </a:solidFill>
                <a:latin typeface="Trebuchet MS"/>
                <a:cs typeface="Trebuchet MS"/>
              </a:rPr>
              <a:t>CGS</a:t>
            </a:r>
            <a:r>
              <a:rPr sz="2200" b="1" spc="-40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80" dirty="0">
                <a:solidFill>
                  <a:srgbClr val="0081B3"/>
                </a:solidFill>
                <a:latin typeface="Trebuchet MS"/>
                <a:cs typeface="Trebuchet MS"/>
              </a:rPr>
              <a:t>–</a:t>
            </a:r>
            <a:r>
              <a:rPr sz="2200" b="1" spc="-3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130" dirty="0">
                <a:solidFill>
                  <a:srgbClr val="0081B3"/>
                </a:solidFill>
                <a:latin typeface="Trebuchet MS"/>
                <a:cs typeface="Trebuchet MS"/>
              </a:rPr>
              <a:t>PROJECTS</a:t>
            </a:r>
            <a:r>
              <a:rPr sz="2200" b="1" spc="-3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50" dirty="0">
                <a:solidFill>
                  <a:srgbClr val="0081B3"/>
                </a:solidFill>
                <a:latin typeface="Trebuchet MS"/>
                <a:cs typeface="Trebuchet MS"/>
              </a:rPr>
              <a:t>IN</a:t>
            </a:r>
            <a:r>
              <a:rPr sz="2200" b="1" spc="-40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29" dirty="0">
                <a:solidFill>
                  <a:srgbClr val="0081B3"/>
                </a:solidFill>
                <a:latin typeface="Trebuchet MS"/>
                <a:cs typeface="Trebuchet MS"/>
              </a:rPr>
              <a:t>FOCUS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512" y="1810765"/>
            <a:ext cx="6226810" cy="38100"/>
          </a:xfrm>
          <a:custGeom>
            <a:avLst/>
            <a:gdLst/>
            <a:ahLst/>
            <a:cxnLst/>
            <a:rect l="l" t="t" r="r" b="b"/>
            <a:pathLst>
              <a:path w="6226809" h="38100">
                <a:moveTo>
                  <a:pt x="6226810" y="0"/>
                </a:moveTo>
                <a:lnTo>
                  <a:pt x="0" y="0"/>
                </a:lnTo>
                <a:lnTo>
                  <a:pt x="0" y="38100"/>
                </a:lnTo>
                <a:lnTo>
                  <a:pt x="6226810" y="38100"/>
                </a:lnTo>
                <a:lnTo>
                  <a:pt x="622681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100" y="2081529"/>
            <a:ext cx="45745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Bike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Project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–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New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shop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flooring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-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£8,059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4730622"/>
            <a:ext cx="6142990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fresh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new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look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Shetland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Bike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following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award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£8,059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Viking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CGS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November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2024.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existing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flooring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was </a:t>
            </a:r>
            <a:r>
              <a:rPr sz="1200" dirty="0">
                <a:latin typeface="Arial"/>
                <a:cs typeface="Arial"/>
              </a:rPr>
              <a:t>20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years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old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need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revamp.</a:t>
            </a:r>
            <a:endParaRPr sz="1200">
              <a:latin typeface="Arial"/>
              <a:cs typeface="Arial"/>
            </a:endParaRPr>
          </a:p>
          <a:p>
            <a:pPr marL="12700" marR="62230">
              <a:lnSpc>
                <a:spcPct val="114999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shop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serves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whole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Shetland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new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flooring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enhances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inside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shop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making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more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pleasant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experience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customers,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staff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volunteers.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6665" y="2398013"/>
            <a:ext cx="3101340" cy="20726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365" y="2405633"/>
            <a:ext cx="3017520" cy="20878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425" y="6272783"/>
            <a:ext cx="3063240" cy="28117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26204" y="6583679"/>
            <a:ext cx="3017520" cy="21183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099940" y="6721220"/>
            <a:ext cx="2672080" cy="181356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200" dirty="0">
                <a:solidFill>
                  <a:srgbClr val="001E21"/>
                </a:solidFill>
                <a:latin typeface="Arial"/>
                <a:cs typeface="Arial"/>
              </a:rPr>
              <a:t>Feedback</a:t>
            </a:r>
            <a:r>
              <a:rPr sz="1200" spc="-3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1E21"/>
                </a:solidFill>
                <a:latin typeface="Arial"/>
                <a:cs typeface="Arial"/>
              </a:rPr>
              <a:t>from</a:t>
            </a:r>
            <a:r>
              <a:rPr sz="1200" spc="-3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1E21"/>
                </a:solidFill>
                <a:latin typeface="Arial"/>
                <a:cs typeface="Arial"/>
              </a:rPr>
              <a:t>applicant</a:t>
            </a:r>
            <a:endParaRPr sz="1200">
              <a:latin typeface="Arial"/>
              <a:cs typeface="Arial"/>
            </a:endParaRPr>
          </a:p>
          <a:p>
            <a:pPr marL="12700" marR="59055">
              <a:lnSpc>
                <a:spcPct val="114999"/>
              </a:lnSpc>
              <a:spcBef>
                <a:spcPts val="600"/>
              </a:spcBef>
            </a:pP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“The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fund</a:t>
            </a:r>
            <a:r>
              <a:rPr sz="1200" i="1" spc="-3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application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and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award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process</a:t>
            </a:r>
            <a:r>
              <a:rPr sz="1200" i="1" spc="-3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was</a:t>
            </a:r>
            <a:r>
              <a:rPr sz="1200" i="1" spc="-3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very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straightforward.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The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board</a:t>
            </a:r>
            <a:r>
              <a:rPr sz="1200" i="1" spc="-3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of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directors,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staff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and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clients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are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extremely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grateful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to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SCBF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for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the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grant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award.</a:t>
            </a:r>
            <a:r>
              <a:rPr sz="1200" i="1" spc="30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Thank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you!”</a:t>
            </a:r>
            <a:endParaRPr sz="1200">
              <a:latin typeface="Arial"/>
              <a:cs typeface="Arial"/>
            </a:endParaRPr>
          </a:p>
          <a:p>
            <a:pPr marR="5715" algn="r">
              <a:lnSpc>
                <a:spcPts val="1055"/>
              </a:lnSpc>
              <a:spcBef>
                <a:spcPts val="830"/>
              </a:spcBef>
            </a:pP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Shetland</a:t>
            </a:r>
            <a:r>
              <a:rPr sz="900" i="1" spc="-30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Community</a:t>
            </a:r>
            <a:r>
              <a:rPr sz="900" i="1" spc="-20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Bike</a:t>
            </a:r>
            <a:r>
              <a:rPr sz="900" i="1" spc="-10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Project</a:t>
            </a:r>
            <a:r>
              <a:rPr sz="900" i="1" spc="-20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00292D"/>
                </a:solidFill>
                <a:latin typeface="Arial"/>
                <a:cs typeface="Arial"/>
              </a:rPr>
              <a:t>Manager,</a:t>
            </a:r>
            <a:endParaRPr sz="900">
              <a:latin typeface="Arial"/>
              <a:cs typeface="Arial"/>
            </a:endParaRPr>
          </a:p>
          <a:p>
            <a:pPr marR="5080" algn="r">
              <a:lnSpc>
                <a:spcPts val="1055"/>
              </a:lnSpc>
            </a:pP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Caroline</a:t>
            </a:r>
            <a:r>
              <a:rPr sz="900" i="1" spc="-30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00292D"/>
                </a:solidFill>
                <a:latin typeface="Arial"/>
                <a:cs typeface="Arial"/>
              </a:rPr>
              <a:t>Adamson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433704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1350009"/>
            <a:ext cx="24237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The</a:t>
            </a:r>
            <a:r>
              <a:rPr sz="1200" b="1" spc="-3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Outpost</a:t>
            </a:r>
            <a:r>
              <a:rPr sz="1200" b="1" spc="-1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–</a:t>
            </a:r>
            <a:r>
              <a:rPr sz="1200" b="1" spc="-2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Generator</a:t>
            </a:r>
            <a:r>
              <a:rPr sz="1200" b="1" spc="-1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-</a:t>
            </a:r>
            <a:r>
              <a:rPr sz="1200" b="1" spc="-2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A9CB7"/>
                </a:solidFill>
                <a:latin typeface="Arial"/>
                <a:cs typeface="Arial"/>
              </a:rPr>
              <a:t>£1,000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1660905"/>
            <a:ext cx="6190615" cy="2571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81120" marR="5080">
              <a:lnSpc>
                <a:spcPct val="110200"/>
              </a:lnSpc>
              <a:spcBef>
                <a:spcPts val="95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Outpost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received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 </a:t>
            </a:r>
            <a:r>
              <a:rPr sz="1200" dirty="0">
                <a:latin typeface="Arial"/>
                <a:cs typeface="Arial"/>
              </a:rPr>
              <a:t>October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2024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towards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purchase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10" dirty="0">
                <a:latin typeface="Arial"/>
                <a:cs typeface="Arial"/>
              </a:rPr>
              <a:t>back-</a:t>
            </a:r>
            <a:r>
              <a:rPr sz="1200" dirty="0">
                <a:latin typeface="Arial"/>
                <a:cs typeface="Arial"/>
              </a:rPr>
              <a:t>up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generator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during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power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cuts.</a:t>
            </a:r>
            <a:r>
              <a:rPr sz="1200" spc="3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Service </a:t>
            </a:r>
            <a:r>
              <a:rPr sz="1200" dirty="0">
                <a:latin typeface="Arial"/>
                <a:cs typeface="Arial"/>
              </a:rPr>
              <a:t>users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their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workers </a:t>
            </a:r>
            <a:r>
              <a:rPr sz="1200" dirty="0">
                <a:latin typeface="Arial"/>
                <a:cs typeface="Arial"/>
              </a:rPr>
              <a:t>could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often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sessions </a:t>
            </a:r>
            <a:r>
              <a:rPr sz="1200" dirty="0">
                <a:latin typeface="Arial"/>
                <a:cs typeface="Arial"/>
              </a:rPr>
              <a:t>disrupted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power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outages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new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generator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ensures </a:t>
            </a:r>
            <a:r>
              <a:rPr sz="1200" dirty="0">
                <a:latin typeface="Arial"/>
                <a:cs typeface="Arial"/>
              </a:rPr>
              <a:t>peace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safety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all </a:t>
            </a:r>
            <a:r>
              <a:rPr sz="1200" spc="-10" dirty="0">
                <a:latin typeface="Arial"/>
                <a:cs typeface="Arial"/>
              </a:rPr>
              <a:t>visitors.</a:t>
            </a:r>
            <a:endParaRPr sz="1200">
              <a:latin typeface="Arial"/>
              <a:cs typeface="Arial"/>
            </a:endParaRPr>
          </a:p>
          <a:p>
            <a:pPr marL="12700" marR="273685">
              <a:lnSpc>
                <a:spcPct val="110800"/>
              </a:lnSpc>
              <a:spcBef>
                <a:spcPts val="985"/>
              </a:spcBef>
            </a:pP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Shetland</a:t>
            </a:r>
            <a:r>
              <a:rPr sz="1200" b="1" spc="-2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Canoe</a:t>
            </a:r>
            <a:r>
              <a:rPr sz="1200" b="1" spc="-2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Club</a:t>
            </a:r>
            <a:r>
              <a:rPr sz="1200" b="1" spc="-3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-</a:t>
            </a:r>
            <a:r>
              <a:rPr sz="1200" b="1" spc="-2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bringing</a:t>
            </a:r>
            <a:r>
              <a:rPr sz="1200" b="1" spc="-2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trainer</a:t>
            </a:r>
            <a:r>
              <a:rPr sz="1200" b="1" spc="-2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to</a:t>
            </a:r>
            <a:r>
              <a:rPr sz="1200" b="1" spc="-2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Shetland</a:t>
            </a:r>
            <a:r>
              <a:rPr sz="1200" b="1" spc="-2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to</a:t>
            </a:r>
            <a:r>
              <a:rPr sz="1200" b="1" spc="-2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deliver</a:t>
            </a:r>
            <a:r>
              <a:rPr sz="1200" b="1" spc="-2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Trip</a:t>
            </a:r>
            <a:r>
              <a:rPr sz="1200" b="1" spc="-2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A9CB7"/>
                </a:solidFill>
                <a:latin typeface="Arial"/>
                <a:cs typeface="Arial"/>
              </a:rPr>
              <a:t>Leader/Coach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training</a:t>
            </a:r>
            <a:r>
              <a:rPr sz="1200" b="1" spc="-1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-</a:t>
            </a:r>
            <a:r>
              <a:rPr sz="1200" b="1" spc="-2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A9CB7"/>
                </a:solidFill>
                <a:latin typeface="Arial"/>
                <a:cs typeface="Arial"/>
              </a:rPr>
              <a:t>£2,000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300" y="6085712"/>
            <a:ext cx="6292215" cy="3227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61594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Travelling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mainland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access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training can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prohibitive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local </a:t>
            </a:r>
            <a:r>
              <a:rPr sz="1200" dirty="0">
                <a:latin typeface="Arial"/>
                <a:cs typeface="Arial"/>
              </a:rPr>
              <a:t>organisations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rely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upon volunteers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delivery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their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clubs/services.</a:t>
            </a:r>
            <a:r>
              <a:rPr sz="1200" spc="2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Shetland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Canoe </a:t>
            </a:r>
            <a:r>
              <a:rPr sz="1200" dirty="0">
                <a:latin typeface="Arial"/>
                <a:cs typeface="Arial"/>
              </a:rPr>
              <a:t>Club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able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bring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Trip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Leader/Coach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Shetland at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April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2025.</a:t>
            </a:r>
            <a:endParaRPr sz="1200">
              <a:latin typeface="Arial"/>
              <a:cs typeface="Arial"/>
            </a:endParaRPr>
          </a:p>
          <a:p>
            <a:pPr marL="63500" marR="114300">
              <a:lnSpc>
                <a:spcPct val="110200"/>
              </a:lnSpc>
              <a:spcBef>
                <a:spcPts val="10"/>
              </a:spcBef>
            </a:pPr>
            <a:r>
              <a:rPr sz="1200" dirty="0">
                <a:latin typeface="Arial"/>
                <a:cs typeface="Arial"/>
              </a:rPr>
              <a:t>Alongside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other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£2,000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VCF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total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£3,370. </a:t>
            </a:r>
            <a:r>
              <a:rPr sz="1200" dirty="0">
                <a:latin typeface="Arial"/>
                <a:cs typeface="Arial"/>
              </a:rPr>
              <a:t>Being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deliver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free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volunteers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removed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financial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barrier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access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training.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27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people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directly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benefited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sessions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club </a:t>
            </a:r>
            <a:r>
              <a:rPr sz="1200" dirty="0">
                <a:latin typeface="Arial"/>
                <a:cs typeface="Arial"/>
              </a:rPr>
              <a:t>now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expecting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offer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coaching 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~100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different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people over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year,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sessions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offered </a:t>
            </a:r>
            <a:r>
              <a:rPr sz="1200" dirty="0">
                <a:latin typeface="Arial"/>
                <a:cs typeface="Arial"/>
              </a:rPr>
              <a:t>multiple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times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per</a:t>
            </a:r>
            <a:r>
              <a:rPr sz="1200" spc="-20" dirty="0">
                <a:latin typeface="Arial"/>
                <a:cs typeface="Arial"/>
              </a:rPr>
              <a:t> week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140"/>
              </a:spcBef>
            </a:pP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VJ</a:t>
            </a:r>
            <a:r>
              <a:rPr sz="1200" b="1" spc="-2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Day</a:t>
            </a:r>
            <a:r>
              <a:rPr sz="1200" b="1" spc="-3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Volunteer</a:t>
            </a:r>
            <a:r>
              <a:rPr sz="1200" b="1" spc="-3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Group</a:t>
            </a:r>
            <a:r>
              <a:rPr sz="1200" b="1" spc="-2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(Unst)</a:t>
            </a:r>
            <a:r>
              <a:rPr sz="1200" b="1" spc="-1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–</a:t>
            </a:r>
            <a:r>
              <a:rPr sz="1200" b="1" spc="-1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80</a:t>
            </a:r>
            <a:r>
              <a:rPr sz="1200" b="1" baseline="27777" dirty="0">
                <a:solidFill>
                  <a:srgbClr val="0A9CB7"/>
                </a:solidFill>
                <a:latin typeface="Arial"/>
                <a:cs typeface="Arial"/>
              </a:rPr>
              <a:t>th</a:t>
            </a:r>
            <a:r>
              <a:rPr sz="1200" b="1" spc="142" baseline="27777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Anniversary</a:t>
            </a:r>
            <a:r>
              <a:rPr sz="1200" b="1" spc="-2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of</a:t>
            </a:r>
            <a:r>
              <a:rPr sz="1200" b="1" spc="-3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VJ</a:t>
            </a:r>
            <a:r>
              <a:rPr sz="1200" b="1" spc="-2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Day</a:t>
            </a:r>
            <a:r>
              <a:rPr sz="1200" b="1" spc="-20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Social</a:t>
            </a:r>
            <a:r>
              <a:rPr sz="1200" b="1" spc="-2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Event</a:t>
            </a:r>
            <a:r>
              <a:rPr sz="1200" b="1" spc="-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A9CB7"/>
                </a:solidFill>
                <a:latin typeface="Arial"/>
                <a:cs typeface="Arial"/>
              </a:rPr>
              <a:t>-</a:t>
            </a:r>
            <a:r>
              <a:rPr sz="1200" b="1" spc="-35" dirty="0">
                <a:solidFill>
                  <a:srgbClr val="0A9CB7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A9CB7"/>
                </a:solidFill>
                <a:latin typeface="Arial"/>
                <a:cs typeface="Arial"/>
              </a:rPr>
              <a:t>£833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200">
              <a:latin typeface="Arial"/>
              <a:cs typeface="Arial"/>
            </a:endParaRPr>
          </a:p>
          <a:p>
            <a:pPr marL="3474720" marR="43180">
              <a:lnSpc>
                <a:spcPct val="110300"/>
              </a:lnSpc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group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volunteers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able</a:t>
            </a:r>
            <a:r>
              <a:rPr sz="1200" spc="-25" dirty="0">
                <a:latin typeface="Arial"/>
                <a:cs typeface="Arial"/>
              </a:rPr>
              <a:t> to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deliver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free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social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event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North </a:t>
            </a:r>
            <a:r>
              <a:rPr sz="1200" dirty="0">
                <a:latin typeface="Arial"/>
                <a:cs typeface="Arial"/>
              </a:rPr>
              <a:t>Unst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celebrate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80</a:t>
            </a:r>
            <a:r>
              <a:rPr sz="1200" spc="-30" baseline="27777" dirty="0">
                <a:latin typeface="Arial"/>
                <a:cs typeface="Arial"/>
              </a:rPr>
              <a:t>th </a:t>
            </a:r>
            <a:r>
              <a:rPr sz="1200" dirty="0">
                <a:latin typeface="Arial"/>
                <a:cs typeface="Arial"/>
              </a:rPr>
              <a:t>anniversary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VJ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Day.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4259071"/>
            <a:ext cx="3108960" cy="17373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1615439"/>
            <a:ext cx="3771900" cy="21031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8104" y="4259071"/>
            <a:ext cx="3048000" cy="17221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5800" y="8122030"/>
            <a:ext cx="3322320" cy="19812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433704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1339341"/>
            <a:ext cx="45904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0081B3"/>
                </a:solidFill>
                <a:latin typeface="Trebuchet MS"/>
                <a:cs typeface="Trebuchet MS"/>
              </a:rPr>
              <a:t>10.FULL</a:t>
            </a:r>
            <a:r>
              <a:rPr sz="2200" b="1" spc="1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160" dirty="0">
                <a:solidFill>
                  <a:srgbClr val="0081B3"/>
                </a:solidFill>
                <a:latin typeface="Trebuchet MS"/>
                <a:cs typeface="Trebuchet MS"/>
              </a:rPr>
              <a:t>LIST</a:t>
            </a:r>
            <a:r>
              <a:rPr sz="2200" b="1" spc="1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195" dirty="0">
                <a:solidFill>
                  <a:srgbClr val="0081B3"/>
                </a:solidFill>
                <a:latin typeface="Trebuchet MS"/>
                <a:cs typeface="Trebuchet MS"/>
              </a:rPr>
              <a:t>OF</a:t>
            </a:r>
            <a:r>
              <a:rPr sz="2200" b="1" spc="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75" dirty="0">
                <a:solidFill>
                  <a:srgbClr val="0081B3"/>
                </a:solidFill>
                <a:latin typeface="Trebuchet MS"/>
                <a:cs typeface="Trebuchet MS"/>
              </a:rPr>
              <a:t>CGS</a:t>
            </a:r>
            <a:r>
              <a:rPr sz="2200" b="1" spc="10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120" dirty="0">
                <a:solidFill>
                  <a:srgbClr val="0081B3"/>
                </a:solidFill>
                <a:latin typeface="Trebuchet MS"/>
                <a:cs typeface="Trebuchet MS"/>
              </a:rPr>
              <a:t>PROJECTS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512" y="1810765"/>
            <a:ext cx="6226810" cy="38100"/>
          </a:xfrm>
          <a:custGeom>
            <a:avLst/>
            <a:gdLst/>
            <a:ahLst/>
            <a:cxnLst/>
            <a:rect l="l" t="t" r="r" b="b"/>
            <a:pathLst>
              <a:path w="6226809" h="38100">
                <a:moveTo>
                  <a:pt x="6226810" y="0"/>
                </a:moveTo>
                <a:lnTo>
                  <a:pt x="0" y="0"/>
                </a:lnTo>
                <a:lnTo>
                  <a:pt x="0" y="38100"/>
                </a:lnTo>
                <a:lnTo>
                  <a:pt x="6226810" y="38100"/>
                </a:lnTo>
                <a:lnTo>
                  <a:pt x="622681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100" y="2081529"/>
            <a:ext cx="3762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total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£329,204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been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allocated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CGS</a:t>
            </a:r>
            <a:r>
              <a:rPr sz="1200" spc="-10" dirty="0">
                <a:latin typeface="Arial"/>
                <a:cs typeface="Arial"/>
              </a:rPr>
              <a:t> Projects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79191" y="2435097"/>
            <a:ext cx="5537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Amount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1896" y="2441701"/>
            <a:ext cx="3176905" cy="6350"/>
          </a:xfrm>
          <a:custGeom>
            <a:avLst/>
            <a:gdLst/>
            <a:ahLst/>
            <a:cxnLst/>
            <a:rect l="l" t="t" r="r" b="b"/>
            <a:pathLst>
              <a:path w="3176904" h="6350">
                <a:moveTo>
                  <a:pt x="2431402" y="0"/>
                </a:moveTo>
                <a:lnTo>
                  <a:pt x="0" y="0"/>
                </a:lnTo>
                <a:lnTo>
                  <a:pt x="0" y="6096"/>
                </a:lnTo>
                <a:lnTo>
                  <a:pt x="2431402" y="6096"/>
                </a:lnTo>
                <a:lnTo>
                  <a:pt x="2431402" y="0"/>
                </a:lnTo>
                <a:close/>
              </a:path>
              <a:path w="3176904" h="6350">
                <a:moveTo>
                  <a:pt x="3176651" y="6096"/>
                </a:moveTo>
                <a:lnTo>
                  <a:pt x="3176638" y="0"/>
                </a:lnTo>
                <a:lnTo>
                  <a:pt x="2437511" y="25"/>
                </a:lnTo>
                <a:lnTo>
                  <a:pt x="2431415" y="0"/>
                </a:lnTo>
                <a:lnTo>
                  <a:pt x="2431415" y="6096"/>
                </a:lnTo>
                <a:lnTo>
                  <a:pt x="2437511" y="6096"/>
                </a:lnTo>
                <a:lnTo>
                  <a:pt x="3176651" y="6096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8080" y="2612544"/>
            <a:ext cx="2045335" cy="62611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Skerries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Hall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4500"/>
              </a:lnSpc>
              <a:spcBef>
                <a:spcPts val="25"/>
              </a:spcBef>
            </a:pPr>
            <a:r>
              <a:rPr sz="1100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purchase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scaffolding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tower, </a:t>
            </a:r>
            <a:r>
              <a:rPr sz="1100" dirty="0">
                <a:latin typeface="Arial"/>
                <a:cs typeface="Arial"/>
              </a:rPr>
              <a:t>windows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fire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escape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doors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9191" y="2843530"/>
            <a:ext cx="532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£43,500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91896" y="2658109"/>
            <a:ext cx="3176905" cy="6350"/>
          </a:xfrm>
          <a:custGeom>
            <a:avLst/>
            <a:gdLst/>
            <a:ahLst/>
            <a:cxnLst/>
            <a:rect l="l" t="t" r="r" b="b"/>
            <a:pathLst>
              <a:path w="3176904" h="6350">
                <a:moveTo>
                  <a:pt x="2431402" y="0"/>
                </a:moveTo>
                <a:lnTo>
                  <a:pt x="0" y="0"/>
                </a:lnTo>
                <a:lnTo>
                  <a:pt x="0" y="6096"/>
                </a:lnTo>
                <a:lnTo>
                  <a:pt x="2431402" y="6096"/>
                </a:lnTo>
                <a:lnTo>
                  <a:pt x="2431402" y="0"/>
                </a:lnTo>
                <a:close/>
              </a:path>
              <a:path w="3176904" h="6350">
                <a:moveTo>
                  <a:pt x="3176651" y="0"/>
                </a:moveTo>
                <a:lnTo>
                  <a:pt x="2437511" y="0"/>
                </a:lnTo>
                <a:lnTo>
                  <a:pt x="2431415" y="0"/>
                </a:lnTo>
                <a:lnTo>
                  <a:pt x="2431415" y="6096"/>
                </a:lnTo>
                <a:lnTo>
                  <a:pt x="2437511" y="6096"/>
                </a:lnTo>
                <a:lnTo>
                  <a:pt x="3176651" y="6096"/>
                </a:lnTo>
                <a:lnTo>
                  <a:pt x="31766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48080" y="3214109"/>
            <a:ext cx="1585595" cy="4349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Brae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Hall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dirty="0">
                <a:latin typeface="Arial"/>
                <a:cs typeface="Arial"/>
              </a:rPr>
              <a:t>Upgrades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hall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park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79191" y="3349497"/>
            <a:ext cx="532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£34,200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1896" y="3260102"/>
            <a:ext cx="3176905" cy="6350"/>
          </a:xfrm>
          <a:custGeom>
            <a:avLst/>
            <a:gdLst/>
            <a:ahLst/>
            <a:cxnLst/>
            <a:rect l="l" t="t" r="r" b="b"/>
            <a:pathLst>
              <a:path w="3176904" h="6350">
                <a:moveTo>
                  <a:pt x="2431402" y="0"/>
                </a:moveTo>
                <a:lnTo>
                  <a:pt x="0" y="0"/>
                </a:lnTo>
                <a:lnTo>
                  <a:pt x="0" y="6083"/>
                </a:lnTo>
                <a:lnTo>
                  <a:pt x="2431402" y="6083"/>
                </a:lnTo>
                <a:lnTo>
                  <a:pt x="2431402" y="0"/>
                </a:lnTo>
                <a:close/>
              </a:path>
              <a:path w="3176904" h="6350">
                <a:moveTo>
                  <a:pt x="3176651" y="0"/>
                </a:moveTo>
                <a:lnTo>
                  <a:pt x="2437511" y="0"/>
                </a:lnTo>
                <a:lnTo>
                  <a:pt x="2431415" y="0"/>
                </a:lnTo>
                <a:lnTo>
                  <a:pt x="2431415" y="6083"/>
                </a:lnTo>
                <a:lnTo>
                  <a:pt x="2437511" y="6083"/>
                </a:lnTo>
                <a:lnTo>
                  <a:pt x="3176651" y="6083"/>
                </a:lnTo>
                <a:lnTo>
                  <a:pt x="31766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8080" y="3624860"/>
            <a:ext cx="2249170" cy="62611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Dogs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Against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Drugs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4500"/>
              </a:lnSpc>
              <a:spcBef>
                <a:spcPts val="25"/>
              </a:spcBef>
            </a:pPr>
            <a:r>
              <a:rPr sz="1100" dirty="0">
                <a:latin typeface="Arial"/>
                <a:cs typeface="Arial"/>
              </a:rPr>
              <a:t>Funding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towards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delivering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drugs </a:t>
            </a:r>
            <a:r>
              <a:rPr sz="1100" dirty="0">
                <a:latin typeface="Arial"/>
                <a:cs typeface="Arial"/>
              </a:rPr>
              <a:t>educational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program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across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3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79191" y="3855846"/>
            <a:ext cx="532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£30,000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1896" y="3670426"/>
            <a:ext cx="3176905" cy="6350"/>
          </a:xfrm>
          <a:custGeom>
            <a:avLst/>
            <a:gdLst/>
            <a:ahLst/>
            <a:cxnLst/>
            <a:rect l="l" t="t" r="r" b="b"/>
            <a:pathLst>
              <a:path w="3176904" h="6350">
                <a:moveTo>
                  <a:pt x="2431402" y="0"/>
                </a:moveTo>
                <a:lnTo>
                  <a:pt x="0" y="0"/>
                </a:lnTo>
                <a:lnTo>
                  <a:pt x="0" y="6096"/>
                </a:lnTo>
                <a:lnTo>
                  <a:pt x="2431402" y="6096"/>
                </a:lnTo>
                <a:lnTo>
                  <a:pt x="2431402" y="0"/>
                </a:lnTo>
                <a:close/>
              </a:path>
              <a:path w="3176904" h="6350">
                <a:moveTo>
                  <a:pt x="3176651" y="0"/>
                </a:moveTo>
                <a:lnTo>
                  <a:pt x="2437511" y="0"/>
                </a:lnTo>
                <a:lnTo>
                  <a:pt x="2431415" y="0"/>
                </a:lnTo>
                <a:lnTo>
                  <a:pt x="2431415" y="6096"/>
                </a:lnTo>
                <a:lnTo>
                  <a:pt x="2437511" y="6096"/>
                </a:lnTo>
                <a:lnTo>
                  <a:pt x="3176651" y="6096"/>
                </a:lnTo>
                <a:lnTo>
                  <a:pt x="31766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8080" y="4229226"/>
            <a:ext cx="2162175" cy="1027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200" b="1" spc="-5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Development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Company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of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Nesting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(CDCN) </a:t>
            </a:r>
            <a:r>
              <a:rPr sz="1100" dirty="0">
                <a:latin typeface="Arial"/>
                <a:cs typeface="Arial"/>
              </a:rPr>
              <a:t>Installation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Solar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PV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panels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and </a:t>
            </a:r>
            <a:r>
              <a:rPr sz="1100" dirty="0">
                <a:latin typeface="Arial"/>
                <a:cs typeface="Arial"/>
              </a:rPr>
              <a:t>battery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storage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Aald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Skul </a:t>
            </a:r>
            <a:r>
              <a:rPr sz="1100" dirty="0">
                <a:latin typeface="Arial"/>
                <a:cs typeface="Arial"/>
              </a:rPr>
              <a:t>Community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hub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79191" y="4658994"/>
            <a:ext cx="532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£15,492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1896" y="4272406"/>
            <a:ext cx="3176905" cy="6350"/>
          </a:xfrm>
          <a:custGeom>
            <a:avLst/>
            <a:gdLst/>
            <a:ahLst/>
            <a:cxnLst/>
            <a:rect l="l" t="t" r="r" b="b"/>
            <a:pathLst>
              <a:path w="3176904" h="6350">
                <a:moveTo>
                  <a:pt x="2431402" y="0"/>
                </a:moveTo>
                <a:lnTo>
                  <a:pt x="0" y="0"/>
                </a:lnTo>
                <a:lnTo>
                  <a:pt x="0" y="6096"/>
                </a:lnTo>
                <a:lnTo>
                  <a:pt x="2431402" y="6096"/>
                </a:lnTo>
                <a:lnTo>
                  <a:pt x="2431402" y="0"/>
                </a:lnTo>
                <a:close/>
              </a:path>
              <a:path w="3176904" h="6350">
                <a:moveTo>
                  <a:pt x="3176651" y="0"/>
                </a:moveTo>
                <a:lnTo>
                  <a:pt x="2437511" y="0"/>
                </a:lnTo>
                <a:lnTo>
                  <a:pt x="2431415" y="0"/>
                </a:lnTo>
                <a:lnTo>
                  <a:pt x="2431415" y="6096"/>
                </a:lnTo>
                <a:lnTo>
                  <a:pt x="2437511" y="6096"/>
                </a:lnTo>
                <a:lnTo>
                  <a:pt x="3176651" y="6096"/>
                </a:lnTo>
                <a:lnTo>
                  <a:pt x="31766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48080" y="5234338"/>
            <a:ext cx="2138680" cy="816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Netball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Association </a:t>
            </a:r>
            <a:r>
              <a:rPr sz="1100" dirty="0">
                <a:latin typeface="Arial"/>
                <a:cs typeface="Arial"/>
              </a:rPr>
              <a:t>Funding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towards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employing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a </a:t>
            </a:r>
            <a:r>
              <a:rPr sz="1100" dirty="0">
                <a:latin typeface="Arial"/>
                <a:cs typeface="Arial"/>
              </a:rPr>
              <a:t>Netball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Development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Co-ordinator </a:t>
            </a:r>
            <a:r>
              <a:rPr sz="1100" dirty="0">
                <a:latin typeface="Arial"/>
                <a:cs typeface="Arial"/>
              </a:rPr>
              <a:t>across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3 </a:t>
            </a:r>
            <a:r>
              <a:rPr sz="1100" spc="-10" dirty="0">
                <a:latin typeface="Arial"/>
                <a:cs typeface="Arial"/>
              </a:rPr>
              <a:t>years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79191" y="5559678"/>
            <a:ext cx="532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£15,000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1896" y="5276722"/>
            <a:ext cx="3176905" cy="6350"/>
          </a:xfrm>
          <a:custGeom>
            <a:avLst/>
            <a:gdLst/>
            <a:ahLst/>
            <a:cxnLst/>
            <a:rect l="l" t="t" r="r" b="b"/>
            <a:pathLst>
              <a:path w="3176904" h="6350">
                <a:moveTo>
                  <a:pt x="2431402" y="0"/>
                </a:moveTo>
                <a:lnTo>
                  <a:pt x="0" y="0"/>
                </a:lnTo>
                <a:lnTo>
                  <a:pt x="0" y="6096"/>
                </a:lnTo>
                <a:lnTo>
                  <a:pt x="2431402" y="6096"/>
                </a:lnTo>
                <a:lnTo>
                  <a:pt x="2431402" y="0"/>
                </a:lnTo>
                <a:close/>
              </a:path>
              <a:path w="3176904" h="6350">
                <a:moveTo>
                  <a:pt x="3176651" y="0"/>
                </a:moveTo>
                <a:lnTo>
                  <a:pt x="2437511" y="0"/>
                </a:lnTo>
                <a:lnTo>
                  <a:pt x="2431415" y="0"/>
                </a:lnTo>
                <a:lnTo>
                  <a:pt x="2431415" y="6096"/>
                </a:lnTo>
                <a:lnTo>
                  <a:pt x="2437511" y="6096"/>
                </a:lnTo>
                <a:lnTo>
                  <a:pt x="3176651" y="6096"/>
                </a:lnTo>
                <a:lnTo>
                  <a:pt x="31766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8080" y="6026939"/>
            <a:ext cx="2178685" cy="6273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Ability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5500"/>
              </a:lnSpc>
              <a:spcBef>
                <a:spcPts val="15"/>
              </a:spcBef>
            </a:pPr>
            <a:r>
              <a:rPr sz="1100" dirty="0">
                <a:latin typeface="Arial"/>
                <a:cs typeface="Arial"/>
              </a:rPr>
              <a:t>Funding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employ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activities</a:t>
            </a:r>
            <a:r>
              <a:rPr sz="1100" spc="-25" dirty="0">
                <a:latin typeface="Arial"/>
                <a:cs typeface="Arial"/>
              </a:rPr>
              <a:t> co- </a:t>
            </a:r>
            <a:r>
              <a:rPr sz="1100" dirty="0">
                <a:latin typeface="Arial"/>
                <a:cs typeface="Arial"/>
              </a:rPr>
              <a:t>ordinator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1</a:t>
            </a:r>
            <a:r>
              <a:rPr sz="1100" spc="-20" dirty="0">
                <a:latin typeface="Arial"/>
                <a:cs typeface="Arial"/>
              </a:rPr>
              <a:t> year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79191" y="6257924"/>
            <a:ext cx="532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£15,000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1896" y="6072504"/>
            <a:ext cx="3176905" cy="6350"/>
          </a:xfrm>
          <a:custGeom>
            <a:avLst/>
            <a:gdLst/>
            <a:ahLst/>
            <a:cxnLst/>
            <a:rect l="l" t="t" r="r" b="b"/>
            <a:pathLst>
              <a:path w="3176904" h="6350">
                <a:moveTo>
                  <a:pt x="2431402" y="0"/>
                </a:moveTo>
                <a:lnTo>
                  <a:pt x="0" y="0"/>
                </a:lnTo>
                <a:lnTo>
                  <a:pt x="0" y="6096"/>
                </a:lnTo>
                <a:lnTo>
                  <a:pt x="2431402" y="6096"/>
                </a:lnTo>
                <a:lnTo>
                  <a:pt x="2431402" y="0"/>
                </a:lnTo>
                <a:close/>
              </a:path>
              <a:path w="3176904" h="6350">
                <a:moveTo>
                  <a:pt x="3176651" y="0"/>
                </a:moveTo>
                <a:lnTo>
                  <a:pt x="2437511" y="0"/>
                </a:lnTo>
                <a:lnTo>
                  <a:pt x="2431415" y="0"/>
                </a:lnTo>
                <a:lnTo>
                  <a:pt x="2431415" y="6096"/>
                </a:lnTo>
                <a:lnTo>
                  <a:pt x="2437511" y="6096"/>
                </a:lnTo>
                <a:lnTo>
                  <a:pt x="3176651" y="6096"/>
                </a:lnTo>
                <a:lnTo>
                  <a:pt x="31766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48080" y="6628920"/>
            <a:ext cx="2163445" cy="6273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Win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Furt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5500"/>
              </a:lnSpc>
              <a:spcBef>
                <a:spcPts val="15"/>
              </a:spcBef>
            </a:pPr>
            <a:r>
              <a:rPr sz="1100" dirty="0">
                <a:latin typeface="Arial"/>
                <a:cs typeface="Arial"/>
              </a:rPr>
              <a:t>Funding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towards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Phase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1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Paths </a:t>
            </a:r>
            <a:r>
              <a:rPr sz="1100" dirty="0">
                <a:latin typeface="Arial"/>
                <a:cs typeface="Arial"/>
              </a:rPr>
              <a:t>for </a:t>
            </a:r>
            <a:r>
              <a:rPr sz="1100" spc="-25" dirty="0">
                <a:latin typeface="Arial"/>
                <a:cs typeface="Arial"/>
              </a:rPr>
              <a:t>All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79191" y="6861429"/>
            <a:ext cx="5321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£12,850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1896" y="6674497"/>
            <a:ext cx="3176905" cy="6350"/>
          </a:xfrm>
          <a:custGeom>
            <a:avLst/>
            <a:gdLst/>
            <a:ahLst/>
            <a:cxnLst/>
            <a:rect l="l" t="t" r="r" b="b"/>
            <a:pathLst>
              <a:path w="3176904" h="6350">
                <a:moveTo>
                  <a:pt x="2431402" y="0"/>
                </a:moveTo>
                <a:lnTo>
                  <a:pt x="0" y="0"/>
                </a:lnTo>
                <a:lnTo>
                  <a:pt x="0" y="6083"/>
                </a:lnTo>
                <a:lnTo>
                  <a:pt x="2431402" y="6083"/>
                </a:lnTo>
                <a:lnTo>
                  <a:pt x="2431402" y="0"/>
                </a:lnTo>
                <a:close/>
              </a:path>
              <a:path w="3176904" h="6350">
                <a:moveTo>
                  <a:pt x="3176651" y="0"/>
                </a:moveTo>
                <a:lnTo>
                  <a:pt x="2437511" y="0"/>
                </a:lnTo>
                <a:lnTo>
                  <a:pt x="2431415" y="0"/>
                </a:lnTo>
                <a:lnTo>
                  <a:pt x="2431415" y="6083"/>
                </a:lnTo>
                <a:lnTo>
                  <a:pt x="2437511" y="6083"/>
                </a:lnTo>
                <a:lnTo>
                  <a:pt x="3176651" y="6083"/>
                </a:lnTo>
                <a:lnTo>
                  <a:pt x="31766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48080" y="2425953"/>
            <a:ext cx="4745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18510" algn="l"/>
              </a:tabLst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Applicant</a:t>
            </a:r>
            <a:r>
              <a:rPr sz="1200" b="1" spc="-7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Overview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	</a:t>
            </a:r>
            <a:r>
              <a:rPr sz="1800" b="1" baseline="2314" dirty="0">
                <a:solidFill>
                  <a:srgbClr val="0081B3"/>
                </a:solidFill>
                <a:latin typeface="Arial"/>
                <a:cs typeface="Arial"/>
              </a:rPr>
              <a:t>Applicant</a:t>
            </a:r>
            <a:r>
              <a:rPr sz="1800" b="1" spc="-104" baseline="2314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800" b="1" spc="-15" baseline="2314" dirty="0">
                <a:solidFill>
                  <a:srgbClr val="0081B3"/>
                </a:solidFill>
                <a:latin typeface="Arial"/>
                <a:cs typeface="Arial"/>
              </a:rPr>
              <a:t>Overview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48080" y="7260716"/>
            <a:ext cx="1406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Edinburgh</a:t>
            </a:r>
            <a:r>
              <a:rPr sz="1200" b="1" spc="-5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Science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687323" y="7497009"/>
          <a:ext cx="3257550" cy="2381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9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2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850">
                <a:tc>
                  <a:txBody>
                    <a:bodyPr/>
                    <a:lstStyle/>
                    <a:p>
                      <a:pPr marL="73025">
                        <a:lnSpc>
                          <a:spcPts val="1220"/>
                        </a:lnSpc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deliver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‘Our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Changing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Climate’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73025" marR="375920">
                        <a:lnSpc>
                          <a:spcPct val="114500"/>
                        </a:lnSpc>
                        <a:spcBef>
                          <a:spcPts val="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workshops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Shetland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primary schools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1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£12,757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5565" marB="0"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795">
                <a:tc>
                  <a:txBody>
                    <a:bodyPr/>
                    <a:lstStyle/>
                    <a:p>
                      <a:pPr marL="73025">
                        <a:lnSpc>
                          <a:spcPts val="1390"/>
                        </a:lnSpc>
                      </a:pPr>
                      <a:r>
                        <a:rPr sz="1200" b="1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ALICE</a:t>
                      </a:r>
                      <a:r>
                        <a:rPr sz="1200" b="1" spc="-25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Theatre</a:t>
                      </a:r>
                      <a:r>
                        <a:rPr sz="1200" b="1" spc="-2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Project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Theatre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Course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Liverpool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667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£10,244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production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Shetland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73025">
                        <a:lnSpc>
                          <a:spcPts val="1390"/>
                        </a:lnSpc>
                      </a:pPr>
                      <a:r>
                        <a:rPr sz="1200" b="1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Fraser</a:t>
                      </a:r>
                      <a:r>
                        <a:rPr sz="1200" b="1" spc="-25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Park</a:t>
                      </a:r>
                      <a:r>
                        <a:rPr sz="1200" b="1" spc="-2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 Trust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purchase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ride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mower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667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£10,302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4925" marB="0"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pedestrian</a:t>
                      </a:r>
                      <a:r>
                        <a:rPr sz="11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mower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73025">
                        <a:lnSpc>
                          <a:spcPts val="1390"/>
                        </a:lnSpc>
                      </a:pPr>
                      <a:r>
                        <a:rPr sz="1200" b="1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Mind</a:t>
                      </a:r>
                      <a:r>
                        <a:rPr sz="1200" b="1" spc="-35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Your</a:t>
                      </a:r>
                      <a:r>
                        <a:rPr sz="1200" b="1" spc="-3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Head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Wellbeing</a:t>
                      </a:r>
                      <a:r>
                        <a:rPr sz="11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1000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groups</a:t>
                      </a:r>
                      <a:r>
                        <a:rPr sz="11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practitioner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26670" algn="ctr">
                        <a:lnSpc>
                          <a:spcPct val="100000"/>
                        </a:lnSpc>
                      </a:pPr>
                      <a:r>
                        <a:rPr sz="1100" b="1" spc="-10" dirty="0">
                          <a:solidFill>
                            <a:srgbClr val="0081B3"/>
                          </a:solidFill>
                          <a:latin typeface="Arial"/>
                          <a:cs typeface="Arial"/>
                        </a:rPr>
                        <a:t>£10,000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T w="6350">
                      <a:solidFill>
                        <a:srgbClr val="7E7E7E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" name="object 32"/>
          <p:cNvSpPr/>
          <p:nvPr/>
        </p:nvSpPr>
        <p:spPr>
          <a:xfrm>
            <a:off x="691896" y="7276477"/>
            <a:ext cx="3176905" cy="6350"/>
          </a:xfrm>
          <a:custGeom>
            <a:avLst/>
            <a:gdLst/>
            <a:ahLst/>
            <a:cxnLst/>
            <a:rect l="l" t="t" r="r" b="b"/>
            <a:pathLst>
              <a:path w="3176904" h="6350">
                <a:moveTo>
                  <a:pt x="2431402" y="0"/>
                </a:moveTo>
                <a:lnTo>
                  <a:pt x="0" y="0"/>
                </a:lnTo>
                <a:lnTo>
                  <a:pt x="0" y="6083"/>
                </a:lnTo>
                <a:lnTo>
                  <a:pt x="2431402" y="6083"/>
                </a:lnTo>
                <a:lnTo>
                  <a:pt x="2431402" y="0"/>
                </a:lnTo>
                <a:close/>
              </a:path>
              <a:path w="3176904" h="6350">
                <a:moveTo>
                  <a:pt x="3176651" y="0"/>
                </a:moveTo>
                <a:lnTo>
                  <a:pt x="2437511" y="0"/>
                </a:lnTo>
                <a:lnTo>
                  <a:pt x="2431415" y="0"/>
                </a:lnTo>
                <a:lnTo>
                  <a:pt x="2431415" y="6083"/>
                </a:lnTo>
                <a:lnTo>
                  <a:pt x="2437511" y="6083"/>
                </a:lnTo>
                <a:lnTo>
                  <a:pt x="3176651" y="6083"/>
                </a:lnTo>
                <a:lnTo>
                  <a:pt x="317665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575297" y="2430525"/>
            <a:ext cx="5537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Amount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98341" y="2437129"/>
            <a:ext cx="3196590" cy="6350"/>
          </a:xfrm>
          <a:custGeom>
            <a:avLst/>
            <a:gdLst/>
            <a:ahLst/>
            <a:cxnLst/>
            <a:rect l="l" t="t" r="r" b="b"/>
            <a:pathLst>
              <a:path w="3196590" h="6350">
                <a:moveTo>
                  <a:pt x="2520937" y="0"/>
                </a:moveTo>
                <a:lnTo>
                  <a:pt x="0" y="0"/>
                </a:lnTo>
                <a:lnTo>
                  <a:pt x="0" y="6096"/>
                </a:lnTo>
                <a:lnTo>
                  <a:pt x="2520937" y="6096"/>
                </a:lnTo>
                <a:lnTo>
                  <a:pt x="2520937" y="0"/>
                </a:lnTo>
                <a:close/>
              </a:path>
              <a:path w="3196590" h="6350">
                <a:moveTo>
                  <a:pt x="2527160" y="0"/>
                </a:moveTo>
                <a:lnTo>
                  <a:pt x="2521077" y="0"/>
                </a:lnTo>
                <a:lnTo>
                  <a:pt x="2521077" y="6096"/>
                </a:lnTo>
                <a:lnTo>
                  <a:pt x="2527160" y="6096"/>
                </a:lnTo>
                <a:lnTo>
                  <a:pt x="2527160" y="0"/>
                </a:lnTo>
                <a:close/>
              </a:path>
              <a:path w="3196590" h="6350">
                <a:moveTo>
                  <a:pt x="3196082" y="0"/>
                </a:moveTo>
                <a:lnTo>
                  <a:pt x="2527173" y="25"/>
                </a:lnTo>
                <a:lnTo>
                  <a:pt x="2527173" y="6096"/>
                </a:lnTo>
                <a:lnTo>
                  <a:pt x="3196082" y="6096"/>
                </a:lnTo>
                <a:lnTo>
                  <a:pt x="319608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054221" y="2610358"/>
            <a:ext cx="2302510" cy="83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6700">
              <a:lnSpc>
                <a:spcPct val="114999"/>
              </a:lnSpc>
              <a:spcBef>
                <a:spcPts val="10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Walls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&amp;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District</a:t>
            </a:r>
            <a:r>
              <a:rPr sz="12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Agricultural Society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5500"/>
              </a:lnSpc>
              <a:spcBef>
                <a:spcPts val="15"/>
              </a:spcBef>
            </a:pPr>
            <a:r>
              <a:rPr sz="1100" dirty="0">
                <a:latin typeface="Arial"/>
                <a:cs typeface="Arial"/>
              </a:rPr>
              <a:t>Funding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towards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constructing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steel </a:t>
            </a:r>
            <a:r>
              <a:rPr sz="1100" dirty="0">
                <a:latin typeface="Arial"/>
                <a:cs typeface="Arial"/>
              </a:rPr>
              <a:t>framed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shed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75297" y="2944113"/>
            <a:ext cx="5321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£10,000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998341" y="2653537"/>
            <a:ext cx="3196590" cy="6350"/>
          </a:xfrm>
          <a:custGeom>
            <a:avLst/>
            <a:gdLst/>
            <a:ahLst/>
            <a:cxnLst/>
            <a:rect l="l" t="t" r="r" b="b"/>
            <a:pathLst>
              <a:path w="3196590" h="6350">
                <a:moveTo>
                  <a:pt x="2520937" y="0"/>
                </a:moveTo>
                <a:lnTo>
                  <a:pt x="0" y="0"/>
                </a:lnTo>
                <a:lnTo>
                  <a:pt x="0" y="6096"/>
                </a:lnTo>
                <a:lnTo>
                  <a:pt x="2520937" y="6096"/>
                </a:lnTo>
                <a:lnTo>
                  <a:pt x="2520937" y="0"/>
                </a:lnTo>
                <a:close/>
              </a:path>
              <a:path w="3196590" h="6350">
                <a:moveTo>
                  <a:pt x="2527160" y="0"/>
                </a:moveTo>
                <a:lnTo>
                  <a:pt x="2521077" y="0"/>
                </a:lnTo>
                <a:lnTo>
                  <a:pt x="2521077" y="6096"/>
                </a:lnTo>
                <a:lnTo>
                  <a:pt x="2527160" y="6096"/>
                </a:lnTo>
                <a:lnTo>
                  <a:pt x="2527160" y="0"/>
                </a:lnTo>
                <a:close/>
              </a:path>
              <a:path w="3196590" h="6350">
                <a:moveTo>
                  <a:pt x="3196082" y="0"/>
                </a:moveTo>
                <a:lnTo>
                  <a:pt x="2527173" y="0"/>
                </a:lnTo>
                <a:lnTo>
                  <a:pt x="2527173" y="6096"/>
                </a:lnTo>
                <a:lnTo>
                  <a:pt x="3196082" y="6096"/>
                </a:lnTo>
                <a:lnTo>
                  <a:pt x="319608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054221" y="3423030"/>
            <a:ext cx="1913889" cy="64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Bike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Project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New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shop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flooring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575297" y="3660774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£8,059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998341" y="3465829"/>
            <a:ext cx="3196590" cy="6350"/>
          </a:xfrm>
          <a:custGeom>
            <a:avLst/>
            <a:gdLst/>
            <a:ahLst/>
            <a:cxnLst/>
            <a:rect l="l" t="t" r="r" b="b"/>
            <a:pathLst>
              <a:path w="3196590" h="6350">
                <a:moveTo>
                  <a:pt x="2520937" y="0"/>
                </a:moveTo>
                <a:lnTo>
                  <a:pt x="0" y="0"/>
                </a:lnTo>
                <a:lnTo>
                  <a:pt x="0" y="6096"/>
                </a:lnTo>
                <a:lnTo>
                  <a:pt x="2520937" y="6096"/>
                </a:lnTo>
                <a:lnTo>
                  <a:pt x="2520937" y="0"/>
                </a:lnTo>
                <a:close/>
              </a:path>
              <a:path w="3196590" h="6350">
                <a:moveTo>
                  <a:pt x="2527160" y="0"/>
                </a:moveTo>
                <a:lnTo>
                  <a:pt x="2521077" y="0"/>
                </a:lnTo>
                <a:lnTo>
                  <a:pt x="2521077" y="6096"/>
                </a:lnTo>
                <a:lnTo>
                  <a:pt x="2527160" y="6096"/>
                </a:lnTo>
                <a:lnTo>
                  <a:pt x="2527160" y="0"/>
                </a:lnTo>
                <a:close/>
              </a:path>
              <a:path w="3196590" h="6350">
                <a:moveTo>
                  <a:pt x="3196082" y="0"/>
                </a:moveTo>
                <a:lnTo>
                  <a:pt x="2527173" y="0"/>
                </a:lnTo>
                <a:lnTo>
                  <a:pt x="2527173" y="6096"/>
                </a:lnTo>
                <a:lnTo>
                  <a:pt x="3196082" y="6096"/>
                </a:lnTo>
                <a:lnTo>
                  <a:pt x="319608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054221" y="4040913"/>
            <a:ext cx="1838325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Tingwall</a:t>
            </a: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200" b="1" spc="-5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Hall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Hall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upgrade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costs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75297" y="4175886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£7,500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98341" y="4086478"/>
            <a:ext cx="3196590" cy="6350"/>
          </a:xfrm>
          <a:custGeom>
            <a:avLst/>
            <a:gdLst/>
            <a:ahLst/>
            <a:cxnLst/>
            <a:rect l="l" t="t" r="r" b="b"/>
            <a:pathLst>
              <a:path w="3196590" h="6350">
                <a:moveTo>
                  <a:pt x="2520937" y="0"/>
                </a:moveTo>
                <a:lnTo>
                  <a:pt x="0" y="0"/>
                </a:lnTo>
                <a:lnTo>
                  <a:pt x="0" y="6108"/>
                </a:lnTo>
                <a:lnTo>
                  <a:pt x="2520937" y="6108"/>
                </a:lnTo>
                <a:lnTo>
                  <a:pt x="2520937" y="0"/>
                </a:lnTo>
                <a:close/>
              </a:path>
              <a:path w="3196590" h="6350">
                <a:moveTo>
                  <a:pt x="2527160" y="0"/>
                </a:moveTo>
                <a:lnTo>
                  <a:pt x="2521077" y="0"/>
                </a:lnTo>
                <a:lnTo>
                  <a:pt x="2521077" y="6108"/>
                </a:lnTo>
                <a:lnTo>
                  <a:pt x="2527160" y="6108"/>
                </a:lnTo>
                <a:lnTo>
                  <a:pt x="2527160" y="0"/>
                </a:lnTo>
                <a:close/>
              </a:path>
              <a:path w="3196590" h="6350">
                <a:moveTo>
                  <a:pt x="3196082" y="0"/>
                </a:moveTo>
                <a:lnTo>
                  <a:pt x="2527173" y="0"/>
                </a:lnTo>
                <a:lnTo>
                  <a:pt x="2527173" y="6108"/>
                </a:lnTo>
                <a:lnTo>
                  <a:pt x="3196082" y="6108"/>
                </a:lnTo>
                <a:lnTo>
                  <a:pt x="319608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054221" y="4451730"/>
            <a:ext cx="1921510" cy="641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Voe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&amp;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District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 Agricultural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Society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Ltd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sz="1100" dirty="0">
                <a:latin typeface="Arial"/>
                <a:cs typeface="Arial"/>
              </a:rPr>
              <a:t>New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cattle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gates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575297" y="4689474"/>
            <a:ext cx="4540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£7,092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998341" y="4494923"/>
            <a:ext cx="3196590" cy="6350"/>
          </a:xfrm>
          <a:custGeom>
            <a:avLst/>
            <a:gdLst/>
            <a:ahLst/>
            <a:cxnLst/>
            <a:rect l="l" t="t" r="r" b="b"/>
            <a:pathLst>
              <a:path w="3196590" h="6350">
                <a:moveTo>
                  <a:pt x="2520937" y="0"/>
                </a:moveTo>
                <a:lnTo>
                  <a:pt x="0" y="0"/>
                </a:lnTo>
                <a:lnTo>
                  <a:pt x="0" y="6083"/>
                </a:lnTo>
                <a:lnTo>
                  <a:pt x="2520937" y="6083"/>
                </a:lnTo>
                <a:lnTo>
                  <a:pt x="2520937" y="0"/>
                </a:lnTo>
                <a:close/>
              </a:path>
              <a:path w="3196590" h="6350">
                <a:moveTo>
                  <a:pt x="2527160" y="0"/>
                </a:moveTo>
                <a:lnTo>
                  <a:pt x="2521077" y="0"/>
                </a:lnTo>
                <a:lnTo>
                  <a:pt x="2521077" y="6083"/>
                </a:lnTo>
                <a:lnTo>
                  <a:pt x="2527160" y="6083"/>
                </a:lnTo>
                <a:lnTo>
                  <a:pt x="2527160" y="0"/>
                </a:lnTo>
                <a:close/>
              </a:path>
              <a:path w="3196590" h="6350">
                <a:moveTo>
                  <a:pt x="3196082" y="0"/>
                </a:moveTo>
                <a:lnTo>
                  <a:pt x="2527173" y="0"/>
                </a:lnTo>
                <a:lnTo>
                  <a:pt x="2527173" y="6083"/>
                </a:lnTo>
                <a:lnTo>
                  <a:pt x="3196082" y="6083"/>
                </a:lnTo>
                <a:lnTo>
                  <a:pt x="319608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054221" y="5069613"/>
            <a:ext cx="2364105" cy="6273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Yell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Show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Committee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5500"/>
              </a:lnSpc>
              <a:spcBef>
                <a:spcPts val="15"/>
              </a:spcBef>
            </a:pPr>
            <a:r>
              <a:rPr sz="1100" spc="-10" dirty="0">
                <a:latin typeface="Arial"/>
                <a:cs typeface="Arial"/>
              </a:rPr>
              <a:t>Re-</a:t>
            </a:r>
            <a:r>
              <a:rPr sz="1100" dirty="0">
                <a:latin typeface="Arial"/>
                <a:cs typeface="Arial"/>
              </a:rPr>
              <a:t>cladding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wall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replacing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roof </a:t>
            </a:r>
            <a:r>
              <a:rPr sz="1100" dirty="0">
                <a:latin typeface="Arial"/>
                <a:cs typeface="Arial"/>
              </a:rPr>
              <a:t>sheets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shed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575297" y="5300598"/>
            <a:ext cx="4540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£7,000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998341" y="5115178"/>
            <a:ext cx="3196590" cy="6350"/>
          </a:xfrm>
          <a:custGeom>
            <a:avLst/>
            <a:gdLst/>
            <a:ahLst/>
            <a:cxnLst/>
            <a:rect l="l" t="t" r="r" b="b"/>
            <a:pathLst>
              <a:path w="3196590" h="6350">
                <a:moveTo>
                  <a:pt x="2520937" y="0"/>
                </a:moveTo>
                <a:lnTo>
                  <a:pt x="0" y="0"/>
                </a:lnTo>
                <a:lnTo>
                  <a:pt x="0" y="6096"/>
                </a:lnTo>
                <a:lnTo>
                  <a:pt x="2520937" y="6096"/>
                </a:lnTo>
                <a:lnTo>
                  <a:pt x="2520937" y="0"/>
                </a:lnTo>
                <a:close/>
              </a:path>
              <a:path w="3196590" h="6350">
                <a:moveTo>
                  <a:pt x="2527160" y="0"/>
                </a:moveTo>
                <a:lnTo>
                  <a:pt x="2521077" y="0"/>
                </a:lnTo>
                <a:lnTo>
                  <a:pt x="2521077" y="6096"/>
                </a:lnTo>
                <a:lnTo>
                  <a:pt x="2527160" y="6096"/>
                </a:lnTo>
                <a:lnTo>
                  <a:pt x="2527160" y="0"/>
                </a:lnTo>
                <a:close/>
              </a:path>
              <a:path w="3196590" h="6350">
                <a:moveTo>
                  <a:pt x="3196082" y="0"/>
                </a:moveTo>
                <a:lnTo>
                  <a:pt x="2527173" y="0"/>
                </a:lnTo>
                <a:lnTo>
                  <a:pt x="2527173" y="6096"/>
                </a:lnTo>
                <a:lnTo>
                  <a:pt x="3196082" y="6096"/>
                </a:lnTo>
                <a:lnTo>
                  <a:pt x="319608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054221" y="5671317"/>
            <a:ext cx="2256790" cy="6280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Delting</a:t>
            </a: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Dolphins</a:t>
            </a: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ASC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5500"/>
              </a:lnSpc>
              <a:spcBef>
                <a:spcPts val="20"/>
              </a:spcBef>
            </a:pPr>
            <a:r>
              <a:rPr sz="1100" dirty="0">
                <a:latin typeface="Arial"/>
                <a:cs typeface="Arial"/>
              </a:rPr>
              <a:t>Purchase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swimming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equipment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&amp; </a:t>
            </a:r>
            <a:r>
              <a:rPr sz="1100" dirty="0">
                <a:latin typeface="Arial"/>
                <a:cs typeface="Arial"/>
              </a:rPr>
              <a:t>rebranding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costs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575297" y="5902832"/>
            <a:ext cx="4540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£6,448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998341" y="5717158"/>
            <a:ext cx="3196590" cy="6350"/>
          </a:xfrm>
          <a:custGeom>
            <a:avLst/>
            <a:gdLst/>
            <a:ahLst/>
            <a:cxnLst/>
            <a:rect l="l" t="t" r="r" b="b"/>
            <a:pathLst>
              <a:path w="3196590" h="6350">
                <a:moveTo>
                  <a:pt x="2520937" y="0"/>
                </a:moveTo>
                <a:lnTo>
                  <a:pt x="0" y="0"/>
                </a:lnTo>
                <a:lnTo>
                  <a:pt x="0" y="6096"/>
                </a:lnTo>
                <a:lnTo>
                  <a:pt x="2520937" y="6096"/>
                </a:lnTo>
                <a:lnTo>
                  <a:pt x="2520937" y="0"/>
                </a:lnTo>
                <a:close/>
              </a:path>
              <a:path w="3196590" h="6350">
                <a:moveTo>
                  <a:pt x="2527160" y="0"/>
                </a:moveTo>
                <a:lnTo>
                  <a:pt x="2521077" y="0"/>
                </a:lnTo>
                <a:lnTo>
                  <a:pt x="2521077" y="6096"/>
                </a:lnTo>
                <a:lnTo>
                  <a:pt x="2527160" y="6096"/>
                </a:lnTo>
                <a:lnTo>
                  <a:pt x="2527160" y="0"/>
                </a:lnTo>
                <a:close/>
              </a:path>
              <a:path w="3196590" h="6350">
                <a:moveTo>
                  <a:pt x="3196082" y="0"/>
                </a:moveTo>
                <a:lnTo>
                  <a:pt x="2527173" y="0"/>
                </a:lnTo>
                <a:lnTo>
                  <a:pt x="2527173" y="6096"/>
                </a:lnTo>
                <a:lnTo>
                  <a:pt x="3196082" y="6096"/>
                </a:lnTo>
                <a:lnTo>
                  <a:pt x="319608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054221" y="6273827"/>
            <a:ext cx="1960245" cy="627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1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Youth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Orchestra </a:t>
            </a:r>
            <a:r>
              <a:rPr sz="1100" dirty="0">
                <a:latin typeface="Arial"/>
                <a:cs typeface="Arial"/>
              </a:rPr>
              <a:t>Summer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school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equipment purchases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575297" y="6506336"/>
            <a:ext cx="4540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£6,270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998341" y="6319405"/>
            <a:ext cx="3196590" cy="6350"/>
          </a:xfrm>
          <a:custGeom>
            <a:avLst/>
            <a:gdLst/>
            <a:ahLst/>
            <a:cxnLst/>
            <a:rect l="l" t="t" r="r" b="b"/>
            <a:pathLst>
              <a:path w="3196590" h="6350">
                <a:moveTo>
                  <a:pt x="2520937" y="0"/>
                </a:moveTo>
                <a:lnTo>
                  <a:pt x="0" y="0"/>
                </a:lnTo>
                <a:lnTo>
                  <a:pt x="0" y="6083"/>
                </a:lnTo>
                <a:lnTo>
                  <a:pt x="2520937" y="6083"/>
                </a:lnTo>
                <a:lnTo>
                  <a:pt x="2520937" y="0"/>
                </a:lnTo>
                <a:close/>
              </a:path>
              <a:path w="3196590" h="6350">
                <a:moveTo>
                  <a:pt x="2527160" y="0"/>
                </a:moveTo>
                <a:lnTo>
                  <a:pt x="2521077" y="0"/>
                </a:lnTo>
                <a:lnTo>
                  <a:pt x="2521077" y="6083"/>
                </a:lnTo>
                <a:lnTo>
                  <a:pt x="2527160" y="6083"/>
                </a:lnTo>
                <a:lnTo>
                  <a:pt x="2527160" y="0"/>
                </a:lnTo>
                <a:close/>
              </a:path>
              <a:path w="3196590" h="6350">
                <a:moveTo>
                  <a:pt x="3196082" y="0"/>
                </a:moveTo>
                <a:lnTo>
                  <a:pt x="2527173" y="0"/>
                </a:lnTo>
                <a:lnTo>
                  <a:pt x="2527173" y="6083"/>
                </a:lnTo>
                <a:lnTo>
                  <a:pt x="3196082" y="6083"/>
                </a:lnTo>
                <a:lnTo>
                  <a:pt x="319608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054221" y="6878988"/>
            <a:ext cx="1969135" cy="62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Walls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Regatta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Club </a:t>
            </a:r>
            <a:r>
              <a:rPr sz="1100" dirty="0">
                <a:latin typeface="Arial"/>
                <a:cs typeface="Arial"/>
              </a:rPr>
              <a:t>Purchase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new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rescue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boat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&amp; </a:t>
            </a:r>
            <a:r>
              <a:rPr sz="1100" spc="-10" dirty="0">
                <a:latin typeface="Arial"/>
                <a:cs typeface="Arial"/>
              </a:rPr>
              <a:t>engine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575297" y="7108316"/>
            <a:ext cx="4540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£6,143</a:t>
            </a:r>
            <a:endParaRPr sz="11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998341" y="6921385"/>
            <a:ext cx="3196590" cy="6350"/>
          </a:xfrm>
          <a:custGeom>
            <a:avLst/>
            <a:gdLst/>
            <a:ahLst/>
            <a:cxnLst/>
            <a:rect l="l" t="t" r="r" b="b"/>
            <a:pathLst>
              <a:path w="3196590" h="6350">
                <a:moveTo>
                  <a:pt x="2520937" y="0"/>
                </a:moveTo>
                <a:lnTo>
                  <a:pt x="0" y="0"/>
                </a:lnTo>
                <a:lnTo>
                  <a:pt x="0" y="6083"/>
                </a:lnTo>
                <a:lnTo>
                  <a:pt x="2520937" y="6083"/>
                </a:lnTo>
                <a:lnTo>
                  <a:pt x="2520937" y="0"/>
                </a:lnTo>
                <a:close/>
              </a:path>
              <a:path w="3196590" h="6350">
                <a:moveTo>
                  <a:pt x="2527160" y="0"/>
                </a:moveTo>
                <a:lnTo>
                  <a:pt x="2521077" y="0"/>
                </a:lnTo>
                <a:lnTo>
                  <a:pt x="2521077" y="6083"/>
                </a:lnTo>
                <a:lnTo>
                  <a:pt x="2527160" y="6083"/>
                </a:lnTo>
                <a:lnTo>
                  <a:pt x="2527160" y="0"/>
                </a:lnTo>
                <a:close/>
              </a:path>
              <a:path w="3196590" h="6350">
                <a:moveTo>
                  <a:pt x="3196082" y="0"/>
                </a:moveTo>
                <a:lnTo>
                  <a:pt x="2527173" y="0"/>
                </a:lnTo>
                <a:lnTo>
                  <a:pt x="2527173" y="6083"/>
                </a:lnTo>
                <a:lnTo>
                  <a:pt x="3196082" y="6083"/>
                </a:lnTo>
                <a:lnTo>
                  <a:pt x="319608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054221" y="7479311"/>
            <a:ext cx="2253615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The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Clarsach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Society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Purchase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harps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575297" y="7614284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£5,000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998341" y="7523365"/>
            <a:ext cx="3196590" cy="6350"/>
          </a:xfrm>
          <a:custGeom>
            <a:avLst/>
            <a:gdLst/>
            <a:ahLst/>
            <a:cxnLst/>
            <a:rect l="l" t="t" r="r" b="b"/>
            <a:pathLst>
              <a:path w="3196590" h="6350">
                <a:moveTo>
                  <a:pt x="2520937" y="0"/>
                </a:moveTo>
                <a:lnTo>
                  <a:pt x="0" y="0"/>
                </a:lnTo>
                <a:lnTo>
                  <a:pt x="0" y="6083"/>
                </a:lnTo>
                <a:lnTo>
                  <a:pt x="2520937" y="6083"/>
                </a:lnTo>
                <a:lnTo>
                  <a:pt x="2520937" y="0"/>
                </a:lnTo>
                <a:close/>
              </a:path>
              <a:path w="3196590" h="6350">
                <a:moveTo>
                  <a:pt x="2527160" y="0"/>
                </a:moveTo>
                <a:lnTo>
                  <a:pt x="2521077" y="0"/>
                </a:lnTo>
                <a:lnTo>
                  <a:pt x="2521077" y="6083"/>
                </a:lnTo>
                <a:lnTo>
                  <a:pt x="2527160" y="6083"/>
                </a:lnTo>
                <a:lnTo>
                  <a:pt x="2527160" y="0"/>
                </a:lnTo>
                <a:close/>
              </a:path>
              <a:path w="3196590" h="6350">
                <a:moveTo>
                  <a:pt x="3196082" y="0"/>
                </a:moveTo>
                <a:lnTo>
                  <a:pt x="2527173" y="0"/>
                </a:lnTo>
                <a:lnTo>
                  <a:pt x="2527173" y="6083"/>
                </a:lnTo>
                <a:lnTo>
                  <a:pt x="3196082" y="6083"/>
                </a:lnTo>
                <a:lnTo>
                  <a:pt x="319608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4054221" y="7890128"/>
            <a:ext cx="2167255" cy="83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Whalsay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Sports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Development Trust</a:t>
            </a:r>
            <a:endParaRPr sz="1200">
              <a:latin typeface="Arial"/>
              <a:cs typeface="Arial"/>
            </a:endParaRPr>
          </a:p>
          <a:p>
            <a:pPr marL="12700" marR="104139">
              <a:lnSpc>
                <a:spcPct val="115500"/>
              </a:lnSpc>
              <a:spcBef>
                <a:spcPts val="15"/>
              </a:spcBef>
            </a:pPr>
            <a:r>
              <a:rPr sz="1100" dirty="0">
                <a:latin typeface="Arial"/>
                <a:cs typeface="Arial"/>
              </a:rPr>
              <a:t>Upgrade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perimeter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fencing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at </a:t>
            </a:r>
            <a:r>
              <a:rPr sz="1100" dirty="0">
                <a:latin typeface="Arial"/>
                <a:cs typeface="Arial"/>
              </a:rPr>
              <a:t>Harbison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Park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football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pitch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575297" y="8225790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£5,000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998341" y="7933321"/>
            <a:ext cx="3196590" cy="6350"/>
          </a:xfrm>
          <a:custGeom>
            <a:avLst/>
            <a:gdLst/>
            <a:ahLst/>
            <a:cxnLst/>
            <a:rect l="l" t="t" r="r" b="b"/>
            <a:pathLst>
              <a:path w="3196590" h="6350">
                <a:moveTo>
                  <a:pt x="2520937" y="0"/>
                </a:moveTo>
                <a:lnTo>
                  <a:pt x="0" y="0"/>
                </a:lnTo>
                <a:lnTo>
                  <a:pt x="0" y="6083"/>
                </a:lnTo>
                <a:lnTo>
                  <a:pt x="2520937" y="6083"/>
                </a:lnTo>
                <a:lnTo>
                  <a:pt x="2520937" y="0"/>
                </a:lnTo>
                <a:close/>
              </a:path>
              <a:path w="3196590" h="6350">
                <a:moveTo>
                  <a:pt x="2527160" y="0"/>
                </a:moveTo>
                <a:lnTo>
                  <a:pt x="2521077" y="0"/>
                </a:lnTo>
                <a:lnTo>
                  <a:pt x="2521077" y="6083"/>
                </a:lnTo>
                <a:lnTo>
                  <a:pt x="2527160" y="6083"/>
                </a:lnTo>
                <a:lnTo>
                  <a:pt x="2527160" y="0"/>
                </a:lnTo>
                <a:close/>
              </a:path>
              <a:path w="3196590" h="6350">
                <a:moveTo>
                  <a:pt x="3196082" y="0"/>
                </a:moveTo>
                <a:lnTo>
                  <a:pt x="2527173" y="0"/>
                </a:lnTo>
                <a:lnTo>
                  <a:pt x="2527173" y="6083"/>
                </a:lnTo>
                <a:lnTo>
                  <a:pt x="3196082" y="6083"/>
                </a:lnTo>
                <a:lnTo>
                  <a:pt x="319608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054221" y="8702802"/>
            <a:ext cx="2191385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9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Scalloway</a:t>
            </a: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Community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Development</a:t>
            </a:r>
            <a:r>
              <a:rPr sz="1200" b="1" spc="-8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Company </a:t>
            </a:r>
            <a:r>
              <a:rPr sz="1100" dirty="0">
                <a:latin typeface="Arial"/>
                <a:cs typeface="Arial"/>
              </a:rPr>
              <a:t>Consultancy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Support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Scalloway </a:t>
            </a:r>
            <a:r>
              <a:rPr sz="1100" dirty="0">
                <a:latin typeface="Arial"/>
                <a:cs typeface="Arial"/>
              </a:rPr>
              <a:t>Waterfront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Redevelopment</a:t>
            </a:r>
            <a:r>
              <a:rPr sz="1100" spc="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Project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575297" y="9038081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£5,000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998341" y="8745994"/>
            <a:ext cx="3196590" cy="6350"/>
          </a:xfrm>
          <a:custGeom>
            <a:avLst/>
            <a:gdLst/>
            <a:ahLst/>
            <a:cxnLst/>
            <a:rect l="l" t="t" r="r" b="b"/>
            <a:pathLst>
              <a:path w="3196590" h="6350">
                <a:moveTo>
                  <a:pt x="2520937" y="0"/>
                </a:moveTo>
                <a:lnTo>
                  <a:pt x="0" y="0"/>
                </a:lnTo>
                <a:lnTo>
                  <a:pt x="0" y="6083"/>
                </a:lnTo>
                <a:lnTo>
                  <a:pt x="2520937" y="6083"/>
                </a:lnTo>
                <a:lnTo>
                  <a:pt x="2520937" y="0"/>
                </a:lnTo>
                <a:close/>
              </a:path>
              <a:path w="3196590" h="6350">
                <a:moveTo>
                  <a:pt x="2527160" y="0"/>
                </a:moveTo>
                <a:lnTo>
                  <a:pt x="2521077" y="0"/>
                </a:lnTo>
                <a:lnTo>
                  <a:pt x="2521077" y="6083"/>
                </a:lnTo>
                <a:lnTo>
                  <a:pt x="2527160" y="6083"/>
                </a:lnTo>
                <a:lnTo>
                  <a:pt x="2527160" y="0"/>
                </a:lnTo>
                <a:close/>
              </a:path>
              <a:path w="3196590" h="6350">
                <a:moveTo>
                  <a:pt x="3196082" y="0"/>
                </a:moveTo>
                <a:lnTo>
                  <a:pt x="2527173" y="0"/>
                </a:lnTo>
                <a:lnTo>
                  <a:pt x="2527173" y="6083"/>
                </a:lnTo>
                <a:lnTo>
                  <a:pt x="3196082" y="6083"/>
                </a:lnTo>
                <a:lnTo>
                  <a:pt x="319608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054221" y="9514181"/>
            <a:ext cx="2348865" cy="62611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Film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Archive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Towards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cost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Project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Manager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00" dirty="0">
                <a:latin typeface="Arial"/>
                <a:cs typeface="Arial"/>
              </a:rPr>
              <a:t>lead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‘Connecting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Communities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6575297" y="9841179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£4,624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998341" y="9558235"/>
            <a:ext cx="3196590" cy="6350"/>
          </a:xfrm>
          <a:custGeom>
            <a:avLst/>
            <a:gdLst/>
            <a:ahLst/>
            <a:cxnLst/>
            <a:rect l="l" t="t" r="r" b="b"/>
            <a:pathLst>
              <a:path w="3196590" h="6350">
                <a:moveTo>
                  <a:pt x="2520937" y="0"/>
                </a:moveTo>
                <a:lnTo>
                  <a:pt x="0" y="0"/>
                </a:lnTo>
                <a:lnTo>
                  <a:pt x="0" y="6083"/>
                </a:lnTo>
                <a:lnTo>
                  <a:pt x="2520937" y="6083"/>
                </a:lnTo>
                <a:lnTo>
                  <a:pt x="2520937" y="0"/>
                </a:lnTo>
                <a:close/>
              </a:path>
              <a:path w="3196590" h="6350">
                <a:moveTo>
                  <a:pt x="2527160" y="0"/>
                </a:moveTo>
                <a:lnTo>
                  <a:pt x="2521077" y="0"/>
                </a:lnTo>
                <a:lnTo>
                  <a:pt x="2521077" y="6083"/>
                </a:lnTo>
                <a:lnTo>
                  <a:pt x="2527160" y="6083"/>
                </a:lnTo>
                <a:lnTo>
                  <a:pt x="2527160" y="0"/>
                </a:lnTo>
                <a:close/>
              </a:path>
              <a:path w="3196590" h="6350">
                <a:moveTo>
                  <a:pt x="3196082" y="0"/>
                </a:moveTo>
                <a:lnTo>
                  <a:pt x="2527173" y="0"/>
                </a:lnTo>
                <a:lnTo>
                  <a:pt x="2527173" y="6083"/>
                </a:lnTo>
                <a:lnTo>
                  <a:pt x="3196082" y="6083"/>
                </a:lnTo>
                <a:lnTo>
                  <a:pt x="3196082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433704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6789" y="1534414"/>
            <a:ext cx="1440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Applicant</a:t>
            </a:r>
            <a:r>
              <a:rPr sz="1200" b="1" spc="-7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Overview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47866" y="1543557"/>
            <a:ext cx="5537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Amount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70655" y="1550161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96"/>
                </a:lnTo>
                <a:lnTo>
                  <a:pt x="2521318" y="6096"/>
                </a:lnTo>
                <a:lnTo>
                  <a:pt x="2521318" y="0"/>
                </a:lnTo>
                <a:close/>
              </a:path>
              <a:path w="3285490" h="6350">
                <a:moveTo>
                  <a:pt x="3285109" y="0"/>
                </a:moveTo>
                <a:lnTo>
                  <a:pt x="2527427" y="25"/>
                </a:lnTo>
                <a:lnTo>
                  <a:pt x="2521331" y="0"/>
                </a:lnTo>
                <a:lnTo>
                  <a:pt x="2521331" y="6096"/>
                </a:lnTo>
                <a:lnTo>
                  <a:pt x="2527427" y="6096"/>
                </a:lnTo>
                <a:lnTo>
                  <a:pt x="3285096" y="6096"/>
                </a:lnTo>
                <a:lnTo>
                  <a:pt x="328510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26789" y="1721004"/>
            <a:ext cx="2045970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1st</a:t>
            </a:r>
            <a:r>
              <a:rPr sz="12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Aith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 Brownies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To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introduce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film-</a:t>
            </a:r>
            <a:r>
              <a:rPr sz="1100" dirty="0">
                <a:latin typeface="Arial"/>
                <a:cs typeface="Arial"/>
              </a:rPr>
              <a:t>making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focus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47866" y="1855977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70655" y="1766569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96"/>
                </a:lnTo>
                <a:lnTo>
                  <a:pt x="2521318" y="6096"/>
                </a:lnTo>
                <a:lnTo>
                  <a:pt x="2521318" y="0"/>
                </a:lnTo>
                <a:close/>
              </a:path>
              <a:path w="3285490" h="6350">
                <a:moveTo>
                  <a:pt x="3246996" y="0"/>
                </a:moveTo>
                <a:lnTo>
                  <a:pt x="3240963" y="0"/>
                </a:lnTo>
                <a:lnTo>
                  <a:pt x="2527427" y="0"/>
                </a:lnTo>
                <a:lnTo>
                  <a:pt x="2521331" y="0"/>
                </a:lnTo>
                <a:lnTo>
                  <a:pt x="2521331" y="6096"/>
                </a:lnTo>
                <a:lnTo>
                  <a:pt x="2527427" y="6096"/>
                </a:lnTo>
                <a:lnTo>
                  <a:pt x="3240913" y="6096"/>
                </a:lnTo>
                <a:lnTo>
                  <a:pt x="3246996" y="6096"/>
                </a:lnTo>
                <a:lnTo>
                  <a:pt x="3246996" y="0"/>
                </a:lnTo>
                <a:close/>
              </a:path>
              <a:path w="3285490" h="6350">
                <a:moveTo>
                  <a:pt x="3250044" y="0"/>
                </a:moveTo>
                <a:lnTo>
                  <a:pt x="3247009" y="0"/>
                </a:lnTo>
                <a:lnTo>
                  <a:pt x="3247009" y="6096"/>
                </a:lnTo>
                <a:lnTo>
                  <a:pt x="3250044" y="6096"/>
                </a:lnTo>
                <a:lnTo>
                  <a:pt x="3250044" y="0"/>
                </a:lnTo>
                <a:close/>
              </a:path>
              <a:path w="3285490" h="6350">
                <a:moveTo>
                  <a:pt x="3256140" y="0"/>
                </a:moveTo>
                <a:lnTo>
                  <a:pt x="3250057" y="0"/>
                </a:lnTo>
                <a:lnTo>
                  <a:pt x="3250057" y="6096"/>
                </a:lnTo>
                <a:lnTo>
                  <a:pt x="3256140" y="6096"/>
                </a:lnTo>
                <a:lnTo>
                  <a:pt x="3256140" y="0"/>
                </a:lnTo>
                <a:close/>
              </a:path>
              <a:path w="3285490" h="6350">
                <a:moveTo>
                  <a:pt x="3285096" y="0"/>
                </a:moveTo>
                <a:lnTo>
                  <a:pt x="3256153" y="0"/>
                </a:lnTo>
                <a:lnTo>
                  <a:pt x="3256153" y="6096"/>
                </a:lnTo>
                <a:lnTo>
                  <a:pt x="3285096" y="6096"/>
                </a:lnTo>
                <a:lnTo>
                  <a:pt x="32850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026789" y="2130959"/>
            <a:ext cx="2394585" cy="626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2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Bressay</a:t>
            </a:r>
            <a:r>
              <a:rPr sz="12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Up</a:t>
            </a:r>
            <a:r>
              <a:rPr sz="12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Helly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Aa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Committee </a:t>
            </a:r>
            <a:r>
              <a:rPr sz="1100" dirty="0">
                <a:latin typeface="Arial"/>
                <a:cs typeface="Arial"/>
              </a:rPr>
              <a:t>Purchase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pallet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truck,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electric</a:t>
            </a:r>
            <a:r>
              <a:rPr sz="1100" spc="-20" dirty="0">
                <a:latin typeface="Arial"/>
                <a:cs typeface="Arial"/>
              </a:rPr>
              <a:t> pump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COSHH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cabinet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47866" y="2361945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£976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70655" y="2175001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21318" y="0"/>
                </a:moveTo>
                <a:lnTo>
                  <a:pt x="0" y="0"/>
                </a:lnTo>
                <a:lnTo>
                  <a:pt x="0" y="6096"/>
                </a:lnTo>
                <a:lnTo>
                  <a:pt x="2521318" y="6096"/>
                </a:lnTo>
                <a:lnTo>
                  <a:pt x="2521318" y="0"/>
                </a:lnTo>
                <a:close/>
              </a:path>
              <a:path w="3241040" h="6350">
                <a:moveTo>
                  <a:pt x="3240963" y="0"/>
                </a:moveTo>
                <a:lnTo>
                  <a:pt x="2527427" y="0"/>
                </a:lnTo>
                <a:lnTo>
                  <a:pt x="2521331" y="0"/>
                </a:lnTo>
                <a:lnTo>
                  <a:pt x="2521331" y="6096"/>
                </a:lnTo>
                <a:lnTo>
                  <a:pt x="2527427" y="6096"/>
                </a:lnTo>
                <a:lnTo>
                  <a:pt x="3240963" y="6096"/>
                </a:lnTo>
                <a:lnTo>
                  <a:pt x="324096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026789" y="2732940"/>
            <a:ext cx="1510030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Bigton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Collective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Hosting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straw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workshop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47866" y="2867913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£956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70655" y="2778505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96"/>
                </a:lnTo>
                <a:lnTo>
                  <a:pt x="2521318" y="6096"/>
                </a:lnTo>
                <a:lnTo>
                  <a:pt x="2521318" y="0"/>
                </a:lnTo>
                <a:close/>
              </a:path>
              <a:path w="3285490" h="6350">
                <a:moveTo>
                  <a:pt x="3285096" y="0"/>
                </a:moveTo>
                <a:lnTo>
                  <a:pt x="2527427" y="0"/>
                </a:lnTo>
                <a:lnTo>
                  <a:pt x="2521331" y="0"/>
                </a:lnTo>
                <a:lnTo>
                  <a:pt x="2521331" y="6096"/>
                </a:lnTo>
                <a:lnTo>
                  <a:pt x="2527427" y="6096"/>
                </a:lnTo>
                <a:lnTo>
                  <a:pt x="3285096" y="6096"/>
                </a:lnTo>
                <a:lnTo>
                  <a:pt x="32850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26789" y="3140959"/>
            <a:ext cx="2379345" cy="62865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>
              <a:lnSpc>
                <a:spcPct val="115500"/>
              </a:lnSpc>
              <a:spcBef>
                <a:spcPts val="11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Lunnasting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Young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Ones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Club </a:t>
            </a:r>
            <a:r>
              <a:rPr sz="1100" dirty="0">
                <a:latin typeface="Arial"/>
                <a:cs typeface="Arial"/>
              </a:rPr>
              <a:t>Purchase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new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equipment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roller skates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47866" y="3374262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£920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70655" y="3186937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96"/>
                </a:lnTo>
                <a:lnTo>
                  <a:pt x="2521318" y="6096"/>
                </a:lnTo>
                <a:lnTo>
                  <a:pt x="2521318" y="0"/>
                </a:lnTo>
                <a:close/>
              </a:path>
              <a:path w="3285490" h="6350">
                <a:moveTo>
                  <a:pt x="3285096" y="0"/>
                </a:moveTo>
                <a:lnTo>
                  <a:pt x="2527427" y="0"/>
                </a:lnTo>
                <a:lnTo>
                  <a:pt x="2521331" y="0"/>
                </a:lnTo>
                <a:lnTo>
                  <a:pt x="2521331" y="6096"/>
                </a:lnTo>
                <a:lnTo>
                  <a:pt x="2527427" y="6096"/>
                </a:lnTo>
                <a:lnTo>
                  <a:pt x="3285096" y="6096"/>
                </a:lnTo>
                <a:lnTo>
                  <a:pt x="32850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26789" y="3745257"/>
            <a:ext cx="2286635" cy="62611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Voe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Children's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Party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4500"/>
              </a:lnSpc>
              <a:spcBef>
                <a:spcPts val="25"/>
              </a:spcBef>
            </a:pPr>
            <a:r>
              <a:rPr sz="1100" dirty="0">
                <a:latin typeface="Arial"/>
                <a:cs typeface="Arial"/>
              </a:rPr>
              <a:t>Towards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Christmas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party/presents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50" dirty="0">
                <a:latin typeface="Arial"/>
                <a:cs typeface="Arial"/>
              </a:rPr>
              <a:t>&amp; </a:t>
            </a:r>
            <a:r>
              <a:rPr sz="1100" spc="-10" dirty="0">
                <a:latin typeface="Arial"/>
                <a:cs typeface="Arial"/>
              </a:rPr>
              <a:t>equipment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47866" y="3976242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£850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70655" y="3789311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83"/>
                </a:lnTo>
                <a:lnTo>
                  <a:pt x="2521318" y="6083"/>
                </a:lnTo>
                <a:lnTo>
                  <a:pt x="2521318" y="0"/>
                </a:lnTo>
                <a:close/>
              </a:path>
              <a:path w="3285490" h="6350">
                <a:moveTo>
                  <a:pt x="3285096" y="0"/>
                </a:moveTo>
                <a:lnTo>
                  <a:pt x="2527427" y="0"/>
                </a:lnTo>
                <a:lnTo>
                  <a:pt x="2521331" y="0"/>
                </a:lnTo>
                <a:lnTo>
                  <a:pt x="2521331" y="6083"/>
                </a:lnTo>
                <a:lnTo>
                  <a:pt x="2527427" y="6083"/>
                </a:lnTo>
                <a:lnTo>
                  <a:pt x="3285096" y="6083"/>
                </a:lnTo>
                <a:lnTo>
                  <a:pt x="32850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026789" y="4347237"/>
            <a:ext cx="2224405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VJ</a:t>
            </a:r>
            <a:r>
              <a:rPr sz="1200" b="1" spc="-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Day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 Volunteers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To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host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social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evening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VJ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Day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7866" y="4482210"/>
            <a:ext cx="3365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£833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70655" y="4392802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96"/>
                </a:lnTo>
                <a:lnTo>
                  <a:pt x="2521318" y="6096"/>
                </a:lnTo>
                <a:lnTo>
                  <a:pt x="2521318" y="0"/>
                </a:lnTo>
                <a:close/>
              </a:path>
              <a:path w="3285490" h="6350">
                <a:moveTo>
                  <a:pt x="3285096" y="0"/>
                </a:moveTo>
                <a:lnTo>
                  <a:pt x="2527427" y="0"/>
                </a:lnTo>
                <a:lnTo>
                  <a:pt x="2521331" y="0"/>
                </a:lnTo>
                <a:lnTo>
                  <a:pt x="2521331" y="6096"/>
                </a:lnTo>
                <a:lnTo>
                  <a:pt x="2527427" y="6096"/>
                </a:lnTo>
                <a:lnTo>
                  <a:pt x="3285096" y="6096"/>
                </a:lnTo>
                <a:lnTo>
                  <a:pt x="32850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026789" y="4755669"/>
            <a:ext cx="2154555" cy="6273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Tingwall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Youth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Club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5500"/>
              </a:lnSpc>
              <a:spcBef>
                <a:spcPts val="15"/>
              </a:spcBef>
            </a:pPr>
            <a:r>
              <a:rPr sz="1100" dirty="0">
                <a:latin typeface="Arial"/>
                <a:cs typeface="Arial"/>
              </a:rPr>
              <a:t>Purchase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sports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equipment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and </a:t>
            </a:r>
            <a:r>
              <a:rPr sz="1100" dirty="0">
                <a:latin typeface="Arial"/>
                <a:cs typeface="Arial"/>
              </a:rPr>
              <a:t>craft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kits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47866" y="4988178"/>
            <a:ext cx="3365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£766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970655" y="4801234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96"/>
                </a:lnTo>
                <a:lnTo>
                  <a:pt x="2521318" y="6096"/>
                </a:lnTo>
                <a:lnTo>
                  <a:pt x="2521318" y="0"/>
                </a:lnTo>
                <a:close/>
              </a:path>
              <a:path w="3285490" h="6350">
                <a:moveTo>
                  <a:pt x="3285096" y="0"/>
                </a:moveTo>
                <a:lnTo>
                  <a:pt x="2527427" y="0"/>
                </a:lnTo>
                <a:lnTo>
                  <a:pt x="2521331" y="0"/>
                </a:lnTo>
                <a:lnTo>
                  <a:pt x="2521331" y="6096"/>
                </a:lnTo>
                <a:lnTo>
                  <a:pt x="2527427" y="6096"/>
                </a:lnTo>
                <a:lnTo>
                  <a:pt x="3285096" y="6096"/>
                </a:lnTo>
                <a:lnTo>
                  <a:pt x="32850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026789" y="5357649"/>
            <a:ext cx="2159000" cy="6280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1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Yell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Council </a:t>
            </a:r>
            <a:r>
              <a:rPr sz="1100" dirty="0">
                <a:latin typeface="Arial"/>
                <a:cs typeface="Arial"/>
              </a:rPr>
              <a:t>Funding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2025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‘Keep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Scotland's </a:t>
            </a:r>
            <a:r>
              <a:rPr sz="1100" dirty="0">
                <a:latin typeface="Arial"/>
                <a:cs typeface="Arial"/>
              </a:rPr>
              <a:t>Beautiful’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Scottish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Beach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Awards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47866" y="5590158"/>
            <a:ext cx="3365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£756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970655" y="5403214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96"/>
                </a:lnTo>
                <a:lnTo>
                  <a:pt x="2521318" y="6096"/>
                </a:lnTo>
                <a:lnTo>
                  <a:pt x="2521318" y="0"/>
                </a:lnTo>
                <a:close/>
              </a:path>
              <a:path w="3285490" h="6350">
                <a:moveTo>
                  <a:pt x="3285096" y="0"/>
                </a:moveTo>
                <a:lnTo>
                  <a:pt x="2527427" y="0"/>
                </a:lnTo>
                <a:lnTo>
                  <a:pt x="2521331" y="0"/>
                </a:lnTo>
                <a:lnTo>
                  <a:pt x="2521331" y="6096"/>
                </a:lnTo>
                <a:lnTo>
                  <a:pt x="2527427" y="6096"/>
                </a:lnTo>
                <a:lnTo>
                  <a:pt x="3285096" y="6096"/>
                </a:lnTo>
                <a:lnTo>
                  <a:pt x="32850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026789" y="5961407"/>
            <a:ext cx="2386330" cy="62611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Golf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Club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4500"/>
              </a:lnSpc>
              <a:spcBef>
                <a:spcPts val="25"/>
              </a:spcBef>
            </a:pPr>
            <a:r>
              <a:rPr sz="1100" dirty="0">
                <a:latin typeface="Arial"/>
                <a:cs typeface="Arial"/>
              </a:rPr>
              <a:t>Towards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hosting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golf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competition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for </a:t>
            </a:r>
            <a:r>
              <a:rPr sz="1100" dirty="0">
                <a:latin typeface="Arial"/>
                <a:cs typeface="Arial"/>
              </a:rPr>
              <a:t>blind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or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partially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sighted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competitors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47866" y="6192392"/>
            <a:ext cx="3365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£670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970655" y="6005461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83"/>
                </a:lnTo>
                <a:lnTo>
                  <a:pt x="2521318" y="6083"/>
                </a:lnTo>
                <a:lnTo>
                  <a:pt x="2521318" y="0"/>
                </a:lnTo>
                <a:close/>
              </a:path>
              <a:path w="3285490" h="6350">
                <a:moveTo>
                  <a:pt x="3285096" y="0"/>
                </a:moveTo>
                <a:lnTo>
                  <a:pt x="2527427" y="0"/>
                </a:lnTo>
                <a:lnTo>
                  <a:pt x="2521331" y="0"/>
                </a:lnTo>
                <a:lnTo>
                  <a:pt x="2521331" y="6083"/>
                </a:lnTo>
                <a:lnTo>
                  <a:pt x="2527427" y="6083"/>
                </a:lnTo>
                <a:lnTo>
                  <a:pt x="3285096" y="6083"/>
                </a:lnTo>
                <a:lnTo>
                  <a:pt x="32850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026789" y="6563387"/>
            <a:ext cx="2074545" cy="626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20"/>
              </a:spcBef>
            </a:pP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Cunningsburgh</a:t>
            </a:r>
            <a:r>
              <a:rPr sz="1200" b="1" spc="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Under</a:t>
            </a:r>
            <a:r>
              <a:rPr sz="1200" b="1" spc="1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Fives </a:t>
            </a:r>
            <a:r>
              <a:rPr sz="1100" dirty="0">
                <a:latin typeface="Arial"/>
                <a:cs typeface="Arial"/>
              </a:rPr>
              <a:t>Purchase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STEM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toys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and </a:t>
            </a:r>
            <a:r>
              <a:rPr sz="1100" spc="-10" dirty="0">
                <a:latin typeface="Arial"/>
                <a:cs typeface="Arial"/>
              </a:rPr>
              <a:t>equipment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47866" y="6794372"/>
            <a:ext cx="3365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£500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70655" y="6608965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83"/>
                </a:lnTo>
                <a:lnTo>
                  <a:pt x="2521318" y="6083"/>
                </a:lnTo>
                <a:lnTo>
                  <a:pt x="2521318" y="0"/>
                </a:lnTo>
                <a:close/>
              </a:path>
              <a:path w="3285490" h="6350">
                <a:moveTo>
                  <a:pt x="3285096" y="0"/>
                </a:moveTo>
                <a:lnTo>
                  <a:pt x="2527427" y="0"/>
                </a:lnTo>
                <a:lnTo>
                  <a:pt x="2521331" y="0"/>
                </a:lnTo>
                <a:lnTo>
                  <a:pt x="2521331" y="6083"/>
                </a:lnTo>
                <a:lnTo>
                  <a:pt x="2527427" y="6083"/>
                </a:lnTo>
                <a:lnTo>
                  <a:pt x="3285096" y="6083"/>
                </a:lnTo>
                <a:lnTo>
                  <a:pt x="32850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026789" y="7165367"/>
            <a:ext cx="1532890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Gulberwick</a:t>
            </a:r>
            <a:r>
              <a:rPr sz="1200" b="1" spc="-6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Toddlers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Purchase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new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toys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47866" y="7300340"/>
            <a:ext cx="3365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£500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970655" y="7210932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96"/>
                </a:lnTo>
                <a:lnTo>
                  <a:pt x="2521318" y="6096"/>
                </a:lnTo>
                <a:lnTo>
                  <a:pt x="2521318" y="0"/>
                </a:lnTo>
                <a:close/>
              </a:path>
              <a:path w="3285490" h="6350">
                <a:moveTo>
                  <a:pt x="3285096" y="0"/>
                </a:moveTo>
                <a:lnTo>
                  <a:pt x="2527427" y="0"/>
                </a:lnTo>
                <a:lnTo>
                  <a:pt x="2521331" y="0"/>
                </a:lnTo>
                <a:lnTo>
                  <a:pt x="2521331" y="6096"/>
                </a:lnTo>
                <a:lnTo>
                  <a:pt x="2527427" y="6096"/>
                </a:lnTo>
                <a:lnTo>
                  <a:pt x="3285096" y="6096"/>
                </a:lnTo>
                <a:lnTo>
                  <a:pt x="32850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026789" y="7573798"/>
            <a:ext cx="1963420" cy="6273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1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Bixter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&amp;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Aith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Parent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Group </a:t>
            </a:r>
            <a:r>
              <a:rPr sz="1100" dirty="0">
                <a:latin typeface="Arial"/>
                <a:cs typeface="Arial"/>
              </a:rPr>
              <a:t>Funding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towards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outings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and </a:t>
            </a:r>
            <a:r>
              <a:rPr sz="1100" dirty="0">
                <a:latin typeface="Arial"/>
                <a:cs typeface="Arial"/>
              </a:rPr>
              <a:t>Christmas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party/presents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47866" y="7806308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£500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970655" y="7619377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83"/>
                </a:lnTo>
                <a:lnTo>
                  <a:pt x="2521318" y="6083"/>
                </a:lnTo>
                <a:lnTo>
                  <a:pt x="2521318" y="0"/>
                </a:lnTo>
                <a:close/>
              </a:path>
              <a:path w="3285490" h="6350">
                <a:moveTo>
                  <a:pt x="3285096" y="0"/>
                </a:moveTo>
                <a:lnTo>
                  <a:pt x="2527427" y="0"/>
                </a:lnTo>
                <a:lnTo>
                  <a:pt x="2521331" y="0"/>
                </a:lnTo>
                <a:lnTo>
                  <a:pt x="2521331" y="6083"/>
                </a:lnTo>
                <a:lnTo>
                  <a:pt x="2527427" y="6083"/>
                </a:lnTo>
                <a:lnTo>
                  <a:pt x="3285096" y="6083"/>
                </a:lnTo>
                <a:lnTo>
                  <a:pt x="32850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026789" y="8177684"/>
            <a:ext cx="2324735" cy="62611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1st</a:t>
            </a:r>
            <a:r>
              <a:rPr sz="12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Aith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 Guides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4500"/>
              </a:lnSpc>
              <a:spcBef>
                <a:spcPts val="25"/>
              </a:spcBef>
            </a:pPr>
            <a:r>
              <a:rPr sz="1100" dirty="0">
                <a:latin typeface="Arial"/>
                <a:cs typeface="Arial"/>
              </a:rPr>
              <a:t>Towards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cost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summer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camp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trip</a:t>
            </a:r>
            <a:r>
              <a:rPr sz="1100" spc="-25" dirty="0">
                <a:latin typeface="Arial"/>
                <a:cs typeface="Arial"/>
              </a:rPr>
              <a:t> to </a:t>
            </a:r>
            <a:r>
              <a:rPr sz="1100" spc="-10" dirty="0">
                <a:latin typeface="Arial"/>
                <a:cs typeface="Arial"/>
              </a:rPr>
              <a:t>Aberdeenshire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547866" y="8408669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£500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70655" y="8221344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96"/>
                </a:lnTo>
                <a:lnTo>
                  <a:pt x="2521318" y="6096"/>
                </a:lnTo>
                <a:lnTo>
                  <a:pt x="2521318" y="0"/>
                </a:lnTo>
                <a:close/>
              </a:path>
              <a:path w="3285490" h="6350">
                <a:moveTo>
                  <a:pt x="3285096" y="0"/>
                </a:moveTo>
                <a:lnTo>
                  <a:pt x="2527427" y="0"/>
                </a:lnTo>
                <a:lnTo>
                  <a:pt x="2521331" y="0"/>
                </a:lnTo>
                <a:lnTo>
                  <a:pt x="2521331" y="6096"/>
                </a:lnTo>
                <a:lnTo>
                  <a:pt x="2527427" y="6096"/>
                </a:lnTo>
                <a:lnTo>
                  <a:pt x="3285096" y="6096"/>
                </a:lnTo>
                <a:lnTo>
                  <a:pt x="32850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026789" y="8779664"/>
            <a:ext cx="2333625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St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Magnus’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Episcopal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Church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Upgrade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tourist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information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boards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547866" y="8914638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£500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970655" y="8825242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83"/>
                </a:lnTo>
                <a:lnTo>
                  <a:pt x="2521318" y="6083"/>
                </a:lnTo>
                <a:lnTo>
                  <a:pt x="2521318" y="0"/>
                </a:lnTo>
                <a:close/>
              </a:path>
              <a:path w="3285490" h="6350">
                <a:moveTo>
                  <a:pt x="3285096" y="0"/>
                </a:moveTo>
                <a:lnTo>
                  <a:pt x="2527427" y="0"/>
                </a:lnTo>
                <a:lnTo>
                  <a:pt x="2521331" y="0"/>
                </a:lnTo>
                <a:lnTo>
                  <a:pt x="2521331" y="6083"/>
                </a:lnTo>
                <a:lnTo>
                  <a:pt x="2527427" y="6083"/>
                </a:lnTo>
                <a:lnTo>
                  <a:pt x="3285096" y="6083"/>
                </a:lnTo>
                <a:lnTo>
                  <a:pt x="32850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026789" y="9188151"/>
            <a:ext cx="2046605" cy="8197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1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Delting</a:t>
            </a: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Dolphins</a:t>
            </a: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ASC </a:t>
            </a:r>
            <a:r>
              <a:rPr sz="1100" dirty="0">
                <a:latin typeface="Arial"/>
                <a:cs typeface="Arial"/>
              </a:rPr>
              <a:t>Towards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costs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attending</a:t>
            </a:r>
            <a:r>
              <a:rPr sz="1100" spc="-20" dirty="0">
                <a:latin typeface="Arial"/>
                <a:cs typeface="Arial"/>
              </a:rPr>
              <a:t> 2025 </a:t>
            </a:r>
            <a:r>
              <a:rPr sz="1100" dirty="0">
                <a:latin typeface="Arial"/>
                <a:cs typeface="Arial"/>
              </a:rPr>
              <a:t>Aquatics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GB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next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Gen </a:t>
            </a:r>
            <a:r>
              <a:rPr sz="1100" spc="-10" dirty="0">
                <a:latin typeface="Arial"/>
                <a:cs typeface="Arial"/>
              </a:rPr>
              <a:t>Championships</a:t>
            </a:r>
            <a:endParaRPr sz="11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547866" y="9516567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0081B3"/>
                </a:solidFill>
                <a:latin typeface="Arial"/>
                <a:cs typeface="Arial"/>
              </a:rPr>
              <a:t>£500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970655" y="9233674"/>
            <a:ext cx="3285490" cy="6350"/>
          </a:xfrm>
          <a:custGeom>
            <a:avLst/>
            <a:gdLst/>
            <a:ahLst/>
            <a:cxnLst/>
            <a:rect l="l" t="t" r="r" b="b"/>
            <a:pathLst>
              <a:path w="3285490" h="6350">
                <a:moveTo>
                  <a:pt x="2521318" y="0"/>
                </a:moveTo>
                <a:lnTo>
                  <a:pt x="0" y="0"/>
                </a:lnTo>
                <a:lnTo>
                  <a:pt x="0" y="6083"/>
                </a:lnTo>
                <a:lnTo>
                  <a:pt x="2521318" y="6083"/>
                </a:lnTo>
                <a:lnTo>
                  <a:pt x="2521318" y="0"/>
                </a:lnTo>
                <a:close/>
              </a:path>
              <a:path w="3285490" h="6350">
                <a:moveTo>
                  <a:pt x="3285096" y="0"/>
                </a:moveTo>
                <a:lnTo>
                  <a:pt x="2527427" y="0"/>
                </a:lnTo>
                <a:lnTo>
                  <a:pt x="2521331" y="0"/>
                </a:lnTo>
                <a:lnTo>
                  <a:pt x="2521331" y="6083"/>
                </a:lnTo>
                <a:lnTo>
                  <a:pt x="2527427" y="6083"/>
                </a:lnTo>
                <a:lnTo>
                  <a:pt x="3285096" y="6083"/>
                </a:lnTo>
                <a:lnTo>
                  <a:pt x="3285096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61511" y="10029138"/>
            <a:ext cx="3294379" cy="6350"/>
          </a:xfrm>
          <a:custGeom>
            <a:avLst/>
            <a:gdLst/>
            <a:ahLst/>
            <a:cxnLst/>
            <a:rect l="l" t="t" r="r" b="b"/>
            <a:pathLst>
              <a:path w="3294379" h="6350">
                <a:moveTo>
                  <a:pt x="3294240" y="0"/>
                </a:moveTo>
                <a:lnTo>
                  <a:pt x="2530475" y="0"/>
                </a:lnTo>
                <a:lnTo>
                  <a:pt x="2527427" y="0"/>
                </a:lnTo>
                <a:lnTo>
                  <a:pt x="2521331" y="0"/>
                </a:lnTo>
                <a:lnTo>
                  <a:pt x="0" y="0"/>
                </a:lnTo>
                <a:lnTo>
                  <a:pt x="0" y="6096"/>
                </a:lnTo>
                <a:lnTo>
                  <a:pt x="2521331" y="6096"/>
                </a:lnTo>
                <a:lnTo>
                  <a:pt x="2527427" y="6096"/>
                </a:lnTo>
                <a:lnTo>
                  <a:pt x="2530475" y="6096"/>
                </a:lnTo>
                <a:lnTo>
                  <a:pt x="3294240" y="6096"/>
                </a:lnTo>
                <a:lnTo>
                  <a:pt x="3294240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653287" y="1529841"/>
            <a:ext cx="14401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Applicant</a:t>
            </a:r>
            <a:r>
              <a:rPr sz="1200" b="1" spc="-7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Overview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29482" y="1538985"/>
            <a:ext cx="55372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Amount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97408" y="1545589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96"/>
                </a:lnTo>
                <a:lnTo>
                  <a:pt x="2576195" y="6096"/>
                </a:lnTo>
                <a:lnTo>
                  <a:pt x="2582278" y="6096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96"/>
                </a:lnTo>
                <a:lnTo>
                  <a:pt x="3240659" y="6096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653287" y="1718817"/>
            <a:ext cx="2285365" cy="64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The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Gruting</a:t>
            </a:r>
            <a:r>
              <a:rPr sz="12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&amp;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District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200" b="1" spc="-5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Association</a:t>
            </a:r>
            <a:r>
              <a:rPr sz="1200" b="1" spc="50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External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maintenance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building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229482" y="1956561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£4,370</a:t>
            </a:r>
            <a:endParaRPr sz="11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97408" y="1761997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96"/>
                </a:lnTo>
                <a:lnTo>
                  <a:pt x="2576195" y="6096"/>
                </a:lnTo>
                <a:lnTo>
                  <a:pt x="2582278" y="6096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96"/>
                </a:lnTo>
                <a:lnTo>
                  <a:pt x="3240659" y="6096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653287" y="2336699"/>
            <a:ext cx="1811655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Bigton</a:t>
            </a: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Shop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Car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park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improvements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229482" y="2471673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£3,850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97408" y="2382265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96"/>
                </a:lnTo>
                <a:lnTo>
                  <a:pt x="2576195" y="6096"/>
                </a:lnTo>
                <a:lnTo>
                  <a:pt x="2582278" y="6096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96"/>
                </a:lnTo>
                <a:lnTo>
                  <a:pt x="3240659" y="6096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653287" y="2746656"/>
            <a:ext cx="2429510" cy="626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2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Westside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Sharks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Swimming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Club </a:t>
            </a:r>
            <a:r>
              <a:rPr sz="1100" dirty="0">
                <a:latin typeface="Arial"/>
                <a:cs typeface="Arial"/>
              </a:rPr>
              <a:t>Towards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competition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fees,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summer</a:t>
            </a:r>
            <a:r>
              <a:rPr sz="1100" spc="50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winter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ball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229482" y="2977642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£3,420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97408" y="2792221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96"/>
                </a:lnTo>
                <a:lnTo>
                  <a:pt x="2576195" y="6096"/>
                </a:lnTo>
                <a:lnTo>
                  <a:pt x="2582278" y="6096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96"/>
                </a:lnTo>
                <a:lnTo>
                  <a:pt x="3240659" y="6096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653287" y="3349017"/>
            <a:ext cx="2167255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Hillswick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Shop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Ltd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Towards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purchase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new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chill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unit</a:t>
            </a:r>
            <a:endParaRPr sz="11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229482" y="3483990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£3,000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97408" y="3394214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83"/>
                </a:lnTo>
                <a:lnTo>
                  <a:pt x="2576195" y="6083"/>
                </a:lnTo>
                <a:lnTo>
                  <a:pt x="2582278" y="6083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83"/>
                </a:lnTo>
                <a:lnTo>
                  <a:pt x="3240659" y="6083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653287" y="3758972"/>
            <a:ext cx="2393950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Hillswick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Public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Hall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SCIO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Towards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upgrade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extraction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system</a:t>
            </a:r>
            <a:endParaRPr sz="11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229482" y="3893946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£2,255</a:t>
            </a:r>
            <a:endParaRPr sz="11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97408" y="3803014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96"/>
                </a:lnTo>
                <a:lnTo>
                  <a:pt x="2576195" y="6096"/>
                </a:lnTo>
                <a:lnTo>
                  <a:pt x="2582278" y="6096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96"/>
                </a:lnTo>
                <a:lnTo>
                  <a:pt x="3240659" y="6096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653287" y="4167405"/>
            <a:ext cx="2207895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Canoe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Club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To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deliver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trip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leader/coach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training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229482" y="4302378"/>
            <a:ext cx="4540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£2,000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97408" y="4212970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96"/>
                </a:lnTo>
                <a:lnTo>
                  <a:pt x="2576195" y="6096"/>
                </a:lnTo>
                <a:lnTo>
                  <a:pt x="2582278" y="6096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96"/>
                </a:lnTo>
                <a:lnTo>
                  <a:pt x="3240659" y="6096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53287" y="4577361"/>
            <a:ext cx="2378710" cy="626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2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Baltasound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JHS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Parent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Council </a:t>
            </a:r>
            <a:r>
              <a:rPr sz="1100" dirty="0">
                <a:latin typeface="Arial"/>
                <a:cs typeface="Arial"/>
              </a:rPr>
              <a:t>Funding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towards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North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Isles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P6&amp;7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trip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Loch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Insh</a:t>
            </a:r>
            <a:endParaRPr sz="11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229482" y="4808346"/>
            <a:ext cx="4540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£2,000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97408" y="4622926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96"/>
                </a:lnTo>
                <a:lnTo>
                  <a:pt x="2576195" y="6096"/>
                </a:lnTo>
                <a:lnTo>
                  <a:pt x="2582278" y="6096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96"/>
                </a:lnTo>
                <a:lnTo>
                  <a:pt x="3240659" y="6096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53287" y="5181726"/>
            <a:ext cx="2131060" cy="83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5595">
              <a:lnSpc>
                <a:spcPct val="114999"/>
              </a:lnSpc>
              <a:spcBef>
                <a:spcPts val="10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South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Mainland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Amateur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Swimming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Club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4700"/>
              </a:lnSpc>
              <a:spcBef>
                <a:spcPts val="25"/>
              </a:spcBef>
            </a:pPr>
            <a:r>
              <a:rPr sz="1100" dirty="0">
                <a:latin typeface="Arial"/>
                <a:cs typeface="Arial"/>
              </a:rPr>
              <a:t>Towards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reducing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cost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race </a:t>
            </a:r>
            <a:r>
              <a:rPr sz="1100" dirty="0">
                <a:latin typeface="Arial"/>
                <a:cs typeface="Arial"/>
              </a:rPr>
              <a:t>entry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fees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3229482" y="5515482"/>
            <a:ext cx="4540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£1,600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97408" y="5224906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96"/>
                </a:lnTo>
                <a:lnTo>
                  <a:pt x="2576195" y="6096"/>
                </a:lnTo>
                <a:lnTo>
                  <a:pt x="2582278" y="6096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96"/>
                </a:lnTo>
                <a:lnTo>
                  <a:pt x="3240659" y="6096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53287" y="5991887"/>
            <a:ext cx="2388235" cy="62738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Ella's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Park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5500"/>
              </a:lnSpc>
              <a:spcBef>
                <a:spcPts val="15"/>
              </a:spcBef>
            </a:pPr>
            <a:r>
              <a:rPr sz="1100" dirty="0">
                <a:latin typeface="Arial"/>
                <a:cs typeface="Arial"/>
              </a:rPr>
              <a:t>Funding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fencing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picnic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table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at </a:t>
            </a:r>
            <a:r>
              <a:rPr sz="1100" dirty="0">
                <a:latin typeface="Arial"/>
                <a:cs typeface="Arial"/>
              </a:rPr>
              <a:t>Ella's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Park</a:t>
            </a:r>
            <a:endParaRPr sz="11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229482" y="6222872"/>
            <a:ext cx="4540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£1,500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597408" y="6037452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96"/>
                </a:lnTo>
                <a:lnTo>
                  <a:pt x="2576195" y="6096"/>
                </a:lnTo>
                <a:lnTo>
                  <a:pt x="2582278" y="6096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96"/>
                </a:lnTo>
                <a:lnTo>
                  <a:pt x="3240659" y="6096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53287" y="6593867"/>
            <a:ext cx="2364105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The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Outpost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Purchase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fuel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powered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generator</a:t>
            </a:r>
            <a:endParaRPr sz="11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229482" y="6728841"/>
            <a:ext cx="4540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597408" y="6639432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96"/>
                </a:lnTo>
                <a:lnTo>
                  <a:pt x="2576195" y="6096"/>
                </a:lnTo>
                <a:lnTo>
                  <a:pt x="2582278" y="6096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96"/>
                </a:lnTo>
                <a:lnTo>
                  <a:pt x="3240659" y="6096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653287" y="7003823"/>
            <a:ext cx="1863725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Sandness</a:t>
            </a: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Parent</a:t>
            </a: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Council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Purchase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nest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swing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229482" y="7138796"/>
            <a:ext cx="45402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97408" y="7049401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83"/>
                </a:lnTo>
                <a:lnTo>
                  <a:pt x="2576195" y="6083"/>
                </a:lnTo>
                <a:lnTo>
                  <a:pt x="2582278" y="6083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83"/>
                </a:lnTo>
                <a:lnTo>
                  <a:pt x="3240659" y="6083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653287" y="7415435"/>
            <a:ext cx="2153920" cy="4311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Brae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Christmas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Party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sz="1100" dirty="0">
                <a:latin typeface="Arial"/>
                <a:cs typeface="Arial"/>
              </a:rPr>
              <a:t>Towards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Christmas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party/presents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229482" y="7548752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97408" y="7457833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83"/>
                </a:lnTo>
                <a:lnTo>
                  <a:pt x="2576195" y="6083"/>
                </a:lnTo>
                <a:lnTo>
                  <a:pt x="2582278" y="6083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83"/>
                </a:lnTo>
                <a:lnTo>
                  <a:pt x="3240659" y="6083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653287" y="7822211"/>
            <a:ext cx="2074545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Lerwick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Council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To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run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dog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fouling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campaign</a:t>
            </a:r>
            <a:endParaRPr sz="11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229482" y="7957184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97408" y="7867789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83"/>
                </a:lnTo>
                <a:lnTo>
                  <a:pt x="2576195" y="6083"/>
                </a:lnTo>
                <a:lnTo>
                  <a:pt x="2582278" y="6083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83"/>
                </a:lnTo>
                <a:lnTo>
                  <a:pt x="3240659" y="6083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653287" y="8234933"/>
            <a:ext cx="1842135" cy="641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Langsound</a:t>
            </a:r>
            <a:r>
              <a:rPr sz="1200" b="1" spc="-6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Community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Development</a:t>
            </a:r>
            <a:r>
              <a:rPr sz="1200" b="1" spc="-8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Group </a:t>
            </a:r>
            <a:r>
              <a:rPr sz="1100" dirty="0">
                <a:latin typeface="Arial"/>
                <a:cs typeface="Arial"/>
              </a:rPr>
              <a:t>Repainting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toilet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facility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229482" y="8472677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97408" y="8277732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96"/>
                </a:lnTo>
                <a:lnTo>
                  <a:pt x="2576195" y="6096"/>
                </a:lnTo>
                <a:lnTo>
                  <a:pt x="2582278" y="6096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96"/>
                </a:lnTo>
                <a:lnTo>
                  <a:pt x="3240659" y="6096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653287" y="8853678"/>
            <a:ext cx="2425065" cy="835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6075">
              <a:lnSpc>
                <a:spcPct val="114999"/>
              </a:lnSpc>
              <a:spcBef>
                <a:spcPts val="10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Whiteness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&amp;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Weisdale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Good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Companions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5500"/>
              </a:lnSpc>
              <a:spcBef>
                <a:spcPts val="15"/>
              </a:spcBef>
            </a:pPr>
            <a:r>
              <a:rPr sz="1100" dirty="0">
                <a:latin typeface="Arial"/>
                <a:cs typeface="Arial"/>
              </a:rPr>
              <a:t>Towards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outings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events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/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activities </a:t>
            </a:r>
            <a:r>
              <a:rPr sz="1100" dirty="0">
                <a:latin typeface="Arial"/>
                <a:cs typeface="Arial"/>
              </a:rPr>
              <a:t>for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local</a:t>
            </a:r>
            <a:r>
              <a:rPr sz="1100" spc="-10" dirty="0">
                <a:latin typeface="Arial"/>
                <a:cs typeface="Arial"/>
              </a:rPr>
              <a:t> community</a:t>
            </a:r>
            <a:endParaRPr sz="11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229482" y="9188957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97408" y="8896870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83"/>
                </a:lnTo>
                <a:lnTo>
                  <a:pt x="2576195" y="6083"/>
                </a:lnTo>
                <a:lnTo>
                  <a:pt x="2582278" y="6083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83"/>
                </a:lnTo>
                <a:lnTo>
                  <a:pt x="3240659" y="6083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653287" y="9665057"/>
            <a:ext cx="2037714" cy="43434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4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1st</a:t>
            </a:r>
            <a:r>
              <a:rPr sz="12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Aith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 Rainbows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100" dirty="0">
                <a:latin typeface="Arial"/>
                <a:cs typeface="Arial"/>
              </a:rPr>
              <a:t>Towards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trip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to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Lerwick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museum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229482" y="9800031"/>
            <a:ext cx="4540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81B3"/>
                </a:solidFill>
                <a:latin typeface="Arial"/>
                <a:cs typeface="Arial"/>
              </a:rPr>
              <a:t>£1,000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97408" y="9709112"/>
            <a:ext cx="3241040" cy="6350"/>
          </a:xfrm>
          <a:custGeom>
            <a:avLst/>
            <a:gdLst/>
            <a:ahLst/>
            <a:cxnLst/>
            <a:rect l="l" t="t" r="r" b="b"/>
            <a:pathLst>
              <a:path w="3241040" h="6350">
                <a:moveTo>
                  <a:pt x="2582278" y="0"/>
                </a:moveTo>
                <a:lnTo>
                  <a:pt x="2576195" y="0"/>
                </a:lnTo>
                <a:lnTo>
                  <a:pt x="0" y="0"/>
                </a:lnTo>
                <a:lnTo>
                  <a:pt x="0" y="6083"/>
                </a:lnTo>
                <a:lnTo>
                  <a:pt x="2576195" y="6083"/>
                </a:lnTo>
                <a:lnTo>
                  <a:pt x="2582278" y="6083"/>
                </a:lnTo>
                <a:lnTo>
                  <a:pt x="2582278" y="0"/>
                </a:lnTo>
                <a:close/>
              </a:path>
              <a:path w="3241040" h="6350">
                <a:moveTo>
                  <a:pt x="3240659" y="0"/>
                </a:moveTo>
                <a:lnTo>
                  <a:pt x="2582291" y="0"/>
                </a:lnTo>
                <a:lnTo>
                  <a:pt x="2582291" y="6083"/>
                </a:lnTo>
                <a:lnTo>
                  <a:pt x="3240659" y="6083"/>
                </a:lnTo>
                <a:lnTo>
                  <a:pt x="324065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88264" y="10119067"/>
            <a:ext cx="3249930" cy="6350"/>
          </a:xfrm>
          <a:custGeom>
            <a:avLst/>
            <a:gdLst/>
            <a:ahLst/>
            <a:cxnLst/>
            <a:rect l="l" t="t" r="r" b="b"/>
            <a:pathLst>
              <a:path w="3249929" h="6350">
                <a:moveTo>
                  <a:pt x="3249803" y="0"/>
                </a:moveTo>
                <a:lnTo>
                  <a:pt x="3249803" y="0"/>
                </a:lnTo>
                <a:lnTo>
                  <a:pt x="0" y="0"/>
                </a:lnTo>
                <a:lnTo>
                  <a:pt x="0" y="6083"/>
                </a:lnTo>
                <a:lnTo>
                  <a:pt x="3249803" y="6083"/>
                </a:lnTo>
                <a:lnTo>
                  <a:pt x="3249803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433704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63320" y="1339341"/>
            <a:ext cx="27959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30" dirty="0">
                <a:solidFill>
                  <a:srgbClr val="0081B3"/>
                </a:solidFill>
                <a:latin typeface="Trebuchet MS"/>
                <a:cs typeface="Trebuchet MS"/>
              </a:rPr>
              <a:t>11.</a:t>
            </a:r>
            <a:r>
              <a:rPr sz="2200" b="1" spc="-3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60" dirty="0">
                <a:solidFill>
                  <a:srgbClr val="0081B3"/>
                </a:solidFill>
                <a:latin typeface="Trebuchet MS"/>
                <a:cs typeface="Trebuchet MS"/>
              </a:rPr>
              <a:t>FUNDING</a:t>
            </a:r>
            <a:r>
              <a:rPr sz="2200" b="1" spc="-3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20" dirty="0">
                <a:solidFill>
                  <a:srgbClr val="0081B3"/>
                </a:solidFill>
                <a:latin typeface="Trebuchet MS"/>
                <a:cs typeface="Trebuchet MS"/>
              </a:rPr>
              <a:t>MAPS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7732" y="1810765"/>
            <a:ext cx="6136640" cy="38100"/>
          </a:xfrm>
          <a:custGeom>
            <a:avLst/>
            <a:gdLst/>
            <a:ahLst/>
            <a:cxnLst/>
            <a:rect l="l" t="t" r="r" b="b"/>
            <a:pathLst>
              <a:path w="6136640" h="38100">
                <a:moveTo>
                  <a:pt x="6136513" y="0"/>
                </a:moveTo>
                <a:lnTo>
                  <a:pt x="0" y="0"/>
                </a:lnTo>
                <a:lnTo>
                  <a:pt x="0" y="38100"/>
                </a:lnTo>
                <a:lnTo>
                  <a:pt x="6136513" y="38100"/>
                </a:lnTo>
                <a:lnTo>
                  <a:pt x="6136513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100" y="2054097"/>
            <a:ext cx="597725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Funding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has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been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awarded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throughout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Shetland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from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Unst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Fair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Isle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supporting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wide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variety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of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projects.</a:t>
            </a:r>
            <a:r>
              <a:rPr sz="1200" spc="3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To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access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interactive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funding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map</a:t>
            </a:r>
            <a:r>
              <a:rPr sz="12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please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visit</a:t>
            </a:r>
            <a:r>
              <a:rPr sz="1200" spc="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–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0081B3"/>
                </a:solidFill>
                <a:uFill>
                  <a:solidFill>
                    <a:srgbClr val="0081B3"/>
                  </a:solidFill>
                </a:uFill>
                <a:latin typeface="Arial"/>
                <a:cs typeface="Arial"/>
                <a:hlinkClick r:id="rId3"/>
              </a:rPr>
              <a:t>SCBF</a:t>
            </a:r>
            <a:r>
              <a:rPr sz="1200" u="sng" spc="-25" dirty="0">
                <a:solidFill>
                  <a:srgbClr val="0081B3"/>
                </a:solidFill>
                <a:uFill>
                  <a:solidFill>
                    <a:srgbClr val="0081B3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dirty="0">
                <a:solidFill>
                  <a:srgbClr val="0081B3"/>
                </a:solidFill>
                <a:uFill>
                  <a:solidFill>
                    <a:srgbClr val="0081B3"/>
                  </a:solidFill>
                </a:uFill>
                <a:latin typeface="Arial"/>
                <a:cs typeface="Arial"/>
                <a:hlinkClick r:id="rId3"/>
              </a:rPr>
              <a:t>-</a:t>
            </a:r>
            <a:r>
              <a:rPr sz="1200" u="sng" spc="-20" dirty="0">
                <a:solidFill>
                  <a:srgbClr val="0081B3"/>
                </a:solidFill>
                <a:uFill>
                  <a:solidFill>
                    <a:srgbClr val="0081B3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1200" u="sng" spc="-10" dirty="0">
                <a:solidFill>
                  <a:srgbClr val="0081B3"/>
                </a:solidFill>
                <a:uFill>
                  <a:solidFill>
                    <a:srgbClr val="0081B3"/>
                  </a:solidFill>
                </a:uFill>
                <a:latin typeface="Arial"/>
                <a:cs typeface="Arial"/>
                <a:hlinkClick r:id="rId3"/>
              </a:rPr>
              <a:t>Funding</a:t>
            </a:r>
            <a:r>
              <a:rPr sz="1200" u="none" spc="-1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u="sng" spc="-25" dirty="0">
                <a:solidFill>
                  <a:srgbClr val="0081B3"/>
                </a:solidFill>
                <a:uFill>
                  <a:solidFill>
                    <a:srgbClr val="0081B3"/>
                  </a:solidFill>
                </a:uFill>
                <a:latin typeface="Arial"/>
                <a:cs typeface="Arial"/>
                <a:hlinkClick r:id="rId3"/>
              </a:rPr>
              <a:t>Map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61813" y="3468750"/>
            <a:ext cx="1433195" cy="8667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21 Tier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Projects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21 Tier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Projects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12 Tier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3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projects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15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Strategic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585858"/>
                </a:solidFill>
                <a:latin typeface="Arial"/>
                <a:cs typeface="Arial"/>
              </a:rPr>
              <a:t>Projects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1190" y="2830080"/>
            <a:ext cx="4648200" cy="68903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83990" y="5627242"/>
            <a:ext cx="946785" cy="2068195"/>
          </a:xfrm>
          <a:prstGeom prst="rect">
            <a:avLst/>
          </a:prstGeom>
          <a:ln w="9525">
            <a:solidFill>
              <a:srgbClr val="0090A1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129539" marR="122555" indent="635" algn="ctr">
              <a:lnSpc>
                <a:spcPct val="115100"/>
              </a:lnSpc>
              <a:spcBef>
                <a:spcPts val="770"/>
              </a:spcBef>
            </a:pP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Shetland- </a:t>
            </a:r>
            <a:r>
              <a:rPr sz="900" b="1" spc="-20" dirty="0">
                <a:solidFill>
                  <a:srgbClr val="585858"/>
                </a:solidFill>
                <a:latin typeface="Arial"/>
                <a:cs typeface="Arial"/>
              </a:rPr>
              <a:t>Wide </a:t>
            </a: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Applications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59" y="487679"/>
            <a:ext cx="3268344" cy="9144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13042" y="10267898"/>
            <a:ext cx="77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"/>
                <a:cs typeface="Arial"/>
              </a:rPr>
              <a:t>ii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68546" y="10263835"/>
            <a:ext cx="3025775" cy="12700"/>
          </a:xfrm>
          <a:custGeom>
            <a:avLst/>
            <a:gdLst/>
            <a:ahLst/>
            <a:cxnLst/>
            <a:rect l="l" t="t" r="r" b="b"/>
            <a:pathLst>
              <a:path w="3025775" h="12700">
                <a:moveTo>
                  <a:pt x="3025775" y="0"/>
                </a:moveTo>
                <a:lnTo>
                  <a:pt x="0" y="0"/>
                </a:lnTo>
                <a:lnTo>
                  <a:pt x="0" y="12191"/>
                </a:lnTo>
                <a:lnTo>
                  <a:pt x="3025775" y="12191"/>
                </a:lnTo>
                <a:lnTo>
                  <a:pt x="3025775" y="0"/>
                </a:lnTo>
                <a:close/>
              </a:path>
            </a:pathLst>
          </a:custGeom>
          <a:solidFill>
            <a:srgbClr val="63B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74134" y="1340865"/>
            <a:ext cx="29476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85" dirty="0">
                <a:solidFill>
                  <a:srgbClr val="0081B3"/>
                </a:solidFill>
                <a:latin typeface="Trebuchet MS"/>
                <a:cs typeface="Trebuchet MS"/>
              </a:rPr>
              <a:t>TABLE</a:t>
            </a:r>
            <a:r>
              <a:rPr sz="2000" b="1" spc="-3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000" b="1" spc="190" dirty="0">
                <a:solidFill>
                  <a:srgbClr val="0081B3"/>
                </a:solidFill>
                <a:latin typeface="Trebuchet MS"/>
                <a:cs typeface="Trebuchet MS"/>
              </a:rPr>
              <a:t>OF</a:t>
            </a:r>
            <a:r>
              <a:rPr sz="2000" b="1" spc="-5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000" b="1" spc="245" dirty="0">
                <a:solidFill>
                  <a:srgbClr val="0081B3"/>
                </a:solidFill>
                <a:latin typeface="Trebuchet MS"/>
                <a:cs typeface="Trebuchet MS"/>
              </a:rPr>
              <a:t>CONTENTS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68546" y="1737613"/>
            <a:ext cx="3025775" cy="38100"/>
          </a:xfrm>
          <a:custGeom>
            <a:avLst/>
            <a:gdLst/>
            <a:ahLst/>
            <a:cxnLst/>
            <a:rect l="l" t="t" r="r" b="b"/>
            <a:pathLst>
              <a:path w="3025775" h="38100">
                <a:moveTo>
                  <a:pt x="3025775" y="0"/>
                </a:moveTo>
                <a:lnTo>
                  <a:pt x="0" y="0"/>
                </a:lnTo>
                <a:lnTo>
                  <a:pt x="0" y="38100"/>
                </a:lnTo>
                <a:lnTo>
                  <a:pt x="3025775" y="38100"/>
                </a:lnTo>
                <a:lnTo>
                  <a:pt x="3025775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74134" y="2116581"/>
            <a:ext cx="2499995" cy="202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Note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from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the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SCBF</a:t>
            </a:r>
            <a:r>
              <a:rPr sz="12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Chair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Arial"/>
              <a:cs typeface="Arial"/>
            </a:endParaRPr>
          </a:p>
          <a:p>
            <a:pPr marL="386080" indent="-307975">
              <a:lnSpc>
                <a:spcPct val="100000"/>
              </a:lnSpc>
              <a:buClr>
                <a:srgbClr val="0081B3"/>
              </a:buClr>
              <a:buFont typeface="Arial"/>
              <a:buAutoNum type="arabicPlain"/>
              <a:tabLst>
                <a:tab pos="386080" algn="l"/>
              </a:tabLst>
            </a:pPr>
            <a:r>
              <a:rPr sz="1200" dirty="0">
                <a:latin typeface="Arial"/>
                <a:cs typeface="Arial"/>
              </a:rPr>
              <a:t>Viking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Fund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81B3"/>
              </a:buClr>
              <a:buFont typeface="Arial"/>
              <a:buAutoNum type="arabicPlain"/>
            </a:pPr>
            <a:endParaRPr sz="1200">
              <a:latin typeface="Arial"/>
              <a:cs typeface="Arial"/>
            </a:endParaRPr>
          </a:p>
          <a:p>
            <a:pPr marL="386080" indent="-307975">
              <a:lnSpc>
                <a:spcPct val="100000"/>
              </a:lnSpc>
              <a:buClr>
                <a:srgbClr val="0081B3"/>
              </a:buClr>
              <a:buFont typeface="Arial"/>
              <a:buAutoNum type="arabicPlain"/>
              <a:tabLst>
                <a:tab pos="386080" algn="l"/>
              </a:tabLst>
            </a:pPr>
            <a:r>
              <a:rPr sz="1200" dirty="0">
                <a:latin typeface="Arial"/>
                <a:cs typeface="Arial"/>
              </a:rPr>
              <a:t>Overview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Allocation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81B3"/>
              </a:buClr>
              <a:buFont typeface="Arial"/>
              <a:buAutoNum type="arabicPlain"/>
            </a:pPr>
            <a:endParaRPr sz="1200">
              <a:latin typeface="Arial"/>
              <a:cs typeface="Arial"/>
            </a:endParaRPr>
          </a:p>
          <a:p>
            <a:pPr marL="386080" indent="-307975">
              <a:lnSpc>
                <a:spcPct val="100000"/>
              </a:lnSpc>
              <a:buClr>
                <a:srgbClr val="0081B3"/>
              </a:buClr>
              <a:buFont typeface="Arial"/>
              <a:buAutoNum type="arabicPlain"/>
              <a:tabLst>
                <a:tab pos="386080" algn="l"/>
              </a:tabLst>
            </a:pPr>
            <a:r>
              <a:rPr sz="1200" dirty="0">
                <a:latin typeface="Arial"/>
                <a:cs typeface="Arial"/>
              </a:rPr>
              <a:t>Strategic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Fund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081B3"/>
              </a:buClr>
              <a:buFont typeface="Arial"/>
              <a:buAutoNum type="arabicPlain"/>
            </a:pPr>
            <a:endParaRPr sz="1200">
              <a:latin typeface="Arial"/>
              <a:cs typeface="Arial"/>
            </a:endParaRPr>
          </a:p>
          <a:p>
            <a:pPr marL="386080" indent="-307975">
              <a:lnSpc>
                <a:spcPct val="100000"/>
              </a:lnSpc>
              <a:buClr>
                <a:srgbClr val="0081B3"/>
              </a:buClr>
              <a:buFont typeface="Arial"/>
              <a:buAutoNum type="arabicPlain"/>
              <a:tabLst>
                <a:tab pos="386080" algn="l"/>
              </a:tabLst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VCF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Bursary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Fund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81B3"/>
              </a:buClr>
              <a:buFont typeface="Arial"/>
              <a:buAutoNum type="arabicPlain"/>
            </a:pPr>
            <a:endParaRPr sz="1200">
              <a:latin typeface="Arial"/>
              <a:cs typeface="Arial"/>
            </a:endParaRPr>
          </a:p>
          <a:p>
            <a:pPr marL="386080" indent="-307975">
              <a:lnSpc>
                <a:spcPct val="100000"/>
              </a:lnSpc>
              <a:buClr>
                <a:srgbClr val="0081B3"/>
              </a:buClr>
              <a:buFont typeface="Arial"/>
              <a:buAutoNum type="arabicPlain"/>
              <a:tabLst>
                <a:tab pos="386080" algn="l"/>
              </a:tabLst>
            </a:pPr>
            <a:r>
              <a:rPr sz="1200" dirty="0">
                <a:latin typeface="Arial"/>
                <a:cs typeface="Arial"/>
              </a:rPr>
              <a:t>Energy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Efficiency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Grants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50785" y="2479293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50785" y="2842005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50785" y="3204717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50785" y="3567810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0785" y="3930522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9666" y="4265802"/>
            <a:ext cx="216471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675" marR="5080" indent="-308610">
              <a:lnSpc>
                <a:spcPct val="114999"/>
              </a:lnSpc>
              <a:spcBef>
                <a:spcPts val="100"/>
              </a:spcBef>
              <a:tabLst>
                <a:tab pos="320675" algn="l"/>
              </a:tabLst>
            </a:pP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6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Strategic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Focus </a:t>
            </a:r>
            <a:r>
              <a:rPr sz="1200" spc="-50" dirty="0">
                <a:latin typeface="Arial"/>
                <a:cs typeface="Arial"/>
              </a:rPr>
              <a:t>- </a:t>
            </a:r>
            <a:r>
              <a:rPr sz="1200" spc="-10" dirty="0">
                <a:latin typeface="Arial"/>
                <a:cs typeface="Arial"/>
              </a:rPr>
              <a:t>FIRMO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66966" y="4293234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39666" y="4866258"/>
            <a:ext cx="22142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675" algn="l"/>
              </a:tabLst>
            </a:pP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7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Full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list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Strategic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Projects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66966" y="486625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39666" y="5228970"/>
            <a:ext cx="2603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675" algn="l"/>
              </a:tabLst>
            </a:pP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8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Scheme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(CGS)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66966" y="522897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9666" y="5591682"/>
            <a:ext cx="2001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675" algn="l"/>
              </a:tabLst>
            </a:pP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9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CGS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Focus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66966" y="5591682"/>
            <a:ext cx="195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39666" y="5954648"/>
            <a:ext cx="194246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675" algn="l"/>
              </a:tabLst>
            </a:pP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10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Full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list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CGS</a:t>
            </a:r>
            <a:r>
              <a:rPr sz="1200" spc="-10" dirty="0">
                <a:latin typeface="Arial"/>
                <a:cs typeface="Arial"/>
              </a:rPr>
              <a:t> Projects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66966" y="595464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39666" y="6317360"/>
            <a:ext cx="1223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675" algn="l"/>
              </a:tabLst>
            </a:pP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11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Map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66966" y="631736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433704"/>
            <a:ext cx="1504949" cy="9181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2179" y="5725159"/>
            <a:ext cx="4595760" cy="39728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2580" y="1447799"/>
            <a:ext cx="4789170" cy="41452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433704"/>
            <a:ext cx="1504949" cy="9181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737" y="1658111"/>
            <a:ext cx="6185134" cy="669417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74079" y="4503546"/>
            <a:ext cx="923925" cy="1813560"/>
          </a:xfrm>
          <a:prstGeom prst="rect">
            <a:avLst/>
          </a:prstGeom>
          <a:ln w="9525">
            <a:solidFill>
              <a:srgbClr val="0090A1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120014" marR="109855" indent="635" algn="ctr">
              <a:lnSpc>
                <a:spcPct val="114999"/>
              </a:lnSpc>
              <a:spcBef>
                <a:spcPts val="775"/>
              </a:spcBef>
            </a:pP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Shetland- </a:t>
            </a:r>
            <a:r>
              <a:rPr sz="900" b="1" spc="-20" dirty="0">
                <a:solidFill>
                  <a:srgbClr val="585858"/>
                </a:solidFill>
                <a:latin typeface="Arial"/>
                <a:cs typeface="Arial"/>
              </a:rPr>
              <a:t>Wide </a:t>
            </a:r>
            <a:r>
              <a:rPr sz="900" b="1" spc="-10" dirty="0">
                <a:solidFill>
                  <a:srgbClr val="585858"/>
                </a:solidFill>
                <a:latin typeface="Arial"/>
                <a:cs typeface="Arial"/>
              </a:rPr>
              <a:t>Applications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281939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1339341"/>
            <a:ext cx="43497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270" dirty="0">
                <a:solidFill>
                  <a:srgbClr val="0F6F82"/>
                </a:solidFill>
                <a:latin typeface="Trebuchet MS"/>
                <a:cs typeface="Trebuchet MS"/>
              </a:rPr>
              <a:t>NOTE</a:t>
            </a:r>
            <a:r>
              <a:rPr sz="2200" b="1" spc="-45" dirty="0">
                <a:solidFill>
                  <a:srgbClr val="0F6F82"/>
                </a:solidFill>
                <a:latin typeface="Trebuchet MS"/>
                <a:cs typeface="Trebuchet MS"/>
              </a:rPr>
              <a:t> </a:t>
            </a:r>
            <a:r>
              <a:rPr sz="2200" b="1" spc="210" dirty="0">
                <a:solidFill>
                  <a:srgbClr val="0F6F82"/>
                </a:solidFill>
                <a:latin typeface="Trebuchet MS"/>
                <a:cs typeface="Trebuchet MS"/>
              </a:rPr>
              <a:t>FROM</a:t>
            </a:r>
            <a:r>
              <a:rPr sz="2200" b="1" spc="-45" dirty="0">
                <a:solidFill>
                  <a:srgbClr val="0F6F82"/>
                </a:solidFill>
                <a:latin typeface="Trebuchet MS"/>
                <a:cs typeface="Trebuchet MS"/>
              </a:rPr>
              <a:t> </a:t>
            </a:r>
            <a:r>
              <a:rPr sz="2200" b="1" spc="225" dirty="0">
                <a:solidFill>
                  <a:srgbClr val="0F6F82"/>
                </a:solidFill>
                <a:latin typeface="Trebuchet MS"/>
                <a:cs typeface="Trebuchet MS"/>
              </a:rPr>
              <a:t>THE</a:t>
            </a:r>
            <a:r>
              <a:rPr sz="2200" b="1" spc="-55" dirty="0">
                <a:solidFill>
                  <a:srgbClr val="0F6F82"/>
                </a:solidFill>
                <a:latin typeface="Trebuchet MS"/>
                <a:cs typeface="Trebuchet MS"/>
              </a:rPr>
              <a:t> </a:t>
            </a:r>
            <a:r>
              <a:rPr sz="2200" b="1" spc="190" dirty="0">
                <a:solidFill>
                  <a:srgbClr val="0F6F82"/>
                </a:solidFill>
                <a:latin typeface="Trebuchet MS"/>
                <a:cs typeface="Trebuchet MS"/>
              </a:rPr>
              <a:t>SCBF</a:t>
            </a:r>
            <a:r>
              <a:rPr sz="2200" b="1" spc="-40" dirty="0">
                <a:solidFill>
                  <a:srgbClr val="0F6F82"/>
                </a:solidFill>
                <a:latin typeface="Trebuchet MS"/>
                <a:cs typeface="Trebuchet MS"/>
              </a:rPr>
              <a:t> </a:t>
            </a:r>
            <a:r>
              <a:rPr sz="2200" b="1" spc="235" dirty="0">
                <a:solidFill>
                  <a:srgbClr val="0F6F82"/>
                </a:solidFill>
                <a:latin typeface="Trebuchet MS"/>
                <a:cs typeface="Trebuchet MS"/>
              </a:rPr>
              <a:t>CHAIR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512" y="1810765"/>
            <a:ext cx="6226810" cy="38100"/>
          </a:xfrm>
          <a:custGeom>
            <a:avLst/>
            <a:gdLst/>
            <a:ahLst/>
            <a:cxnLst/>
            <a:rect l="l" t="t" r="r" b="b"/>
            <a:pathLst>
              <a:path w="6226809" h="38100">
                <a:moveTo>
                  <a:pt x="6226810" y="0"/>
                </a:moveTo>
                <a:lnTo>
                  <a:pt x="0" y="0"/>
                </a:lnTo>
                <a:lnTo>
                  <a:pt x="0" y="38100"/>
                </a:lnTo>
                <a:lnTo>
                  <a:pt x="6226810" y="38100"/>
                </a:lnTo>
                <a:lnTo>
                  <a:pt x="622681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100" y="2054097"/>
            <a:ext cx="6033770" cy="149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While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managing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Viking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been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without</a:t>
            </a:r>
            <a:r>
              <a:rPr sz="1200" spc="-25" dirty="0">
                <a:latin typeface="Arial"/>
                <a:cs typeface="Arial"/>
              </a:rPr>
              <a:t> its </a:t>
            </a:r>
            <a:r>
              <a:rPr sz="1200" dirty="0">
                <a:latin typeface="Arial"/>
                <a:cs typeface="Arial"/>
              </a:rPr>
              <a:t>challenges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also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very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rewarding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reached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milestone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approving </a:t>
            </a:r>
            <a:r>
              <a:rPr sz="1200" dirty="0">
                <a:latin typeface="Arial"/>
                <a:cs typeface="Arial"/>
              </a:rPr>
              <a:t>grants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worth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over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£1.4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million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towards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69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projects.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tremendous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amount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our </a:t>
            </a:r>
            <a:r>
              <a:rPr sz="1200" dirty="0">
                <a:latin typeface="Arial"/>
                <a:cs typeface="Arial"/>
              </a:rPr>
              <a:t>volunteer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directors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staff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gone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ensuring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smooth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launch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fund.</a:t>
            </a:r>
            <a:r>
              <a:rPr sz="1200" spc="34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We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learnt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lessons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planning,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good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governance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straightforward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application </a:t>
            </a:r>
            <a:r>
              <a:rPr sz="1200" dirty="0">
                <a:latin typeface="Arial"/>
                <a:cs typeface="Arial"/>
              </a:rPr>
              <a:t>process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look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forward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many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initiatives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help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strengthen</a:t>
            </a:r>
            <a:r>
              <a:rPr sz="1200" spc="-25" dirty="0">
                <a:latin typeface="Arial"/>
                <a:cs typeface="Arial"/>
              </a:rPr>
              <a:t> our </a:t>
            </a:r>
            <a:r>
              <a:rPr sz="1200" dirty="0">
                <a:latin typeface="Arial"/>
                <a:cs typeface="Arial"/>
              </a:rPr>
              <a:t>local</a:t>
            </a:r>
            <a:r>
              <a:rPr sz="1200" spc="-10" dirty="0">
                <a:latin typeface="Arial"/>
                <a:cs typeface="Arial"/>
              </a:rPr>
              <a:t> communities.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4256658"/>
            <a:ext cx="18402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Chris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Bunyan,</a:t>
            </a:r>
            <a:r>
              <a:rPr sz="1200" spc="-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585858"/>
                </a:solidFill>
                <a:latin typeface="Arial"/>
                <a:cs typeface="Arial"/>
              </a:rPr>
              <a:t>SCBF</a:t>
            </a:r>
            <a:r>
              <a:rPr sz="12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Arial"/>
                <a:cs typeface="Arial"/>
              </a:rPr>
              <a:t>Chair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100" y="9143898"/>
            <a:ext cx="585025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00"/>
              </a:lnSpc>
              <a:spcBef>
                <a:spcPts val="100"/>
              </a:spcBef>
            </a:pP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Colin</a:t>
            </a:r>
            <a:r>
              <a:rPr sz="11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Clark,</a:t>
            </a:r>
            <a:r>
              <a:rPr sz="1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SCBF</a:t>
            </a:r>
            <a:r>
              <a:rPr sz="11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Director,</a:t>
            </a:r>
            <a:r>
              <a:rPr sz="11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Lindsay</a:t>
            </a:r>
            <a:r>
              <a:rPr sz="11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Dougan,</a:t>
            </a:r>
            <a:r>
              <a:rPr sz="1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SSE</a:t>
            </a:r>
            <a:r>
              <a:rPr sz="1100" spc="-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Renewables</a:t>
            </a:r>
            <a:r>
              <a:rPr sz="11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Senior</a:t>
            </a:r>
            <a:r>
              <a:rPr sz="11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Community</a:t>
            </a:r>
            <a:r>
              <a:rPr sz="11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Arial"/>
                <a:cs typeface="Arial"/>
              </a:rPr>
              <a:t>Investment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Manager</a:t>
            </a:r>
            <a:r>
              <a:rPr sz="11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and</a:t>
            </a:r>
            <a:r>
              <a:rPr sz="1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Chris</a:t>
            </a:r>
            <a:r>
              <a:rPr sz="1100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Bunyan,</a:t>
            </a:r>
            <a:r>
              <a:rPr sz="1100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585858"/>
                </a:solidFill>
                <a:latin typeface="Arial"/>
                <a:cs typeface="Arial"/>
              </a:rPr>
              <a:t>SCBF</a:t>
            </a:r>
            <a:r>
              <a:rPr sz="11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Arial"/>
                <a:cs typeface="Arial"/>
              </a:rPr>
              <a:t>Chair.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3651630"/>
            <a:ext cx="1753235" cy="59181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4950332"/>
            <a:ext cx="6188709" cy="41275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435609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1342389"/>
            <a:ext cx="44589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z="2200" b="1" spc="-25" dirty="0">
                <a:solidFill>
                  <a:srgbClr val="0081B3"/>
                </a:solidFill>
                <a:latin typeface="Arial"/>
                <a:cs typeface="Arial"/>
              </a:rPr>
              <a:t>1.</a:t>
            </a:r>
            <a:r>
              <a:rPr sz="2200" b="1" dirty="0">
                <a:solidFill>
                  <a:srgbClr val="0081B3"/>
                </a:solidFill>
                <a:latin typeface="Arial"/>
                <a:cs typeface="Arial"/>
              </a:rPr>
              <a:t>	</a:t>
            </a:r>
            <a:r>
              <a:rPr sz="2200" b="1" spc="220" dirty="0">
                <a:solidFill>
                  <a:srgbClr val="0081B3"/>
                </a:solidFill>
                <a:latin typeface="Trebuchet MS"/>
                <a:cs typeface="Trebuchet MS"/>
              </a:rPr>
              <a:t>VIKING</a:t>
            </a:r>
            <a:r>
              <a:rPr sz="2200" b="1" spc="-30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75" dirty="0">
                <a:solidFill>
                  <a:srgbClr val="0081B3"/>
                </a:solidFill>
                <a:latin typeface="Trebuchet MS"/>
                <a:cs typeface="Trebuchet MS"/>
              </a:rPr>
              <a:t>COMMUNITY</a:t>
            </a:r>
            <a:r>
              <a:rPr sz="2200" b="1" spc="-2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40" dirty="0">
                <a:solidFill>
                  <a:srgbClr val="0081B3"/>
                </a:solidFill>
                <a:latin typeface="Trebuchet MS"/>
                <a:cs typeface="Trebuchet MS"/>
              </a:rPr>
              <a:t>FUND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512" y="1813813"/>
            <a:ext cx="6226810" cy="38100"/>
          </a:xfrm>
          <a:custGeom>
            <a:avLst/>
            <a:gdLst/>
            <a:ahLst/>
            <a:cxnLst/>
            <a:rect l="l" t="t" r="r" b="b"/>
            <a:pathLst>
              <a:path w="6226809" h="38100">
                <a:moveTo>
                  <a:pt x="6226810" y="0"/>
                </a:moveTo>
                <a:lnTo>
                  <a:pt x="0" y="0"/>
                </a:lnTo>
                <a:lnTo>
                  <a:pt x="0" y="38100"/>
                </a:lnTo>
                <a:lnTo>
                  <a:pt x="6226810" y="38100"/>
                </a:lnTo>
                <a:lnTo>
                  <a:pt x="622681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7431925"/>
            <a:ext cx="3509645" cy="6350"/>
          </a:xfrm>
          <a:custGeom>
            <a:avLst/>
            <a:gdLst/>
            <a:ahLst/>
            <a:cxnLst/>
            <a:rect l="l" t="t" r="r" b="b"/>
            <a:pathLst>
              <a:path w="3509645" h="6350">
                <a:moveTo>
                  <a:pt x="3509124" y="0"/>
                </a:moveTo>
                <a:lnTo>
                  <a:pt x="1173734" y="0"/>
                </a:lnTo>
                <a:lnTo>
                  <a:pt x="1167688" y="0"/>
                </a:lnTo>
                <a:lnTo>
                  <a:pt x="0" y="0"/>
                </a:lnTo>
                <a:lnTo>
                  <a:pt x="0" y="6083"/>
                </a:lnTo>
                <a:lnTo>
                  <a:pt x="1167638" y="6083"/>
                </a:lnTo>
                <a:lnTo>
                  <a:pt x="1173734" y="6083"/>
                </a:lnTo>
                <a:lnTo>
                  <a:pt x="3509124" y="6083"/>
                </a:lnTo>
                <a:lnTo>
                  <a:pt x="350912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7800733"/>
            <a:ext cx="3509645" cy="6350"/>
          </a:xfrm>
          <a:custGeom>
            <a:avLst/>
            <a:gdLst/>
            <a:ahLst/>
            <a:cxnLst/>
            <a:rect l="l" t="t" r="r" b="b"/>
            <a:pathLst>
              <a:path w="3509645" h="6350">
                <a:moveTo>
                  <a:pt x="3509124" y="0"/>
                </a:moveTo>
                <a:lnTo>
                  <a:pt x="1173734" y="0"/>
                </a:lnTo>
                <a:lnTo>
                  <a:pt x="1167688" y="0"/>
                </a:lnTo>
                <a:lnTo>
                  <a:pt x="0" y="0"/>
                </a:lnTo>
                <a:lnTo>
                  <a:pt x="0" y="6083"/>
                </a:lnTo>
                <a:lnTo>
                  <a:pt x="1167638" y="6083"/>
                </a:lnTo>
                <a:lnTo>
                  <a:pt x="1173734" y="6083"/>
                </a:lnTo>
                <a:lnTo>
                  <a:pt x="3509124" y="6083"/>
                </a:lnTo>
                <a:lnTo>
                  <a:pt x="350912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8169541"/>
            <a:ext cx="3509645" cy="6350"/>
          </a:xfrm>
          <a:custGeom>
            <a:avLst/>
            <a:gdLst/>
            <a:ahLst/>
            <a:cxnLst/>
            <a:rect l="l" t="t" r="r" b="b"/>
            <a:pathLst>
              <a:path w="3509645" h="6350">
                <a:moveTo>
                  <a:pt x="3509124" y="0"/>
                </a:moveTo>
                <a:lnTo>
                  <a:pt x="1173734" y="0"/>
                </a:lnTo>
                <a:lnTo>
                  <a:pt x="1167688" y="0"/>
                </a:lnTo>
                <a:lnTo>
                  <a:pt x="0" y="0"/>
                </a:lnTo>
                <a:lnTo>
                  <a:pt x="0" y="6083"/>
                </a:lnTo>
                <a:lnTo>
                  <a:pt x="1167638" y="6083"/>
                </a:lnTo>
                <a:lnTo>
                  <a:pt x="1173734" y="6083"/>
                </a:lnTo>
                <a:lnTo>
                  <a:pt x="3509124" y="6083"/>
                </a:lnTo>
                <a:lnTo>
                  <a:pt x="3509124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656" y="8540241"/>
            <a:ext cx="3518535" cy="6350"/>
          </a:xfrm>
          <a:custGeom>
            <a:avLst/>
            <a:gdLst/>
            <a:ahLst/>
            <a:cxnLst/>
            <a:rect l="l" t="t" r="r" b="b"/>
            <a:pathLst>
              <a:path w="3518535" h="6350">
                <a:moveTo>
                  <a:pt x="3518281" y="0"/>
                </a:moveTo>
                <a:lnTo>
                  <a:pt x="1176832" y="0"/>
                </a:lnTo>
                <a:lnTo>
                  <a:pt x="1173734" y="0"/>
                </a:lnTo>
                <a:lnTo>
                  <a:pt x="1167638" y="0"/>
                </a:lnTo>
                <a:lnTo>
                  <a:pt x="0" y="0"/>
                </a:lnTo>
                <a:lnTo>
                  <a:pt x="0" y="6096"/>
                </a:lnTo>
                <a:lnTo>
                  <a:pt x="1167638" y="6096"/>
                </a:lnTo>
                <a:lnTo>
                  <a:pt x="1173734" y="6096"/>
                </a:lnTo>
                <a:lnTo>
                  <a:pt x="1176832" y="6096"/>
                </a:lnTo>
                <a:lnTo>
                  <a:pt x="3518281" y="6096"/>
                </a:lnTo>
                <a:lnTo>
                  <a:pt x="3518281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22300" y="2057144"/>
            <a:ext cx="6300470" cy="7803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132715" algn="just">
              <a:lnSpc>
                <a:spcPct val="114999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£2.2million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Viking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Community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Fund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launched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the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</a:t>
            </a:r>
            <a:r>
              <a:rPr sz="1200" b="1" baseline="27777" dirty="0">
                <a:latin typeface="Arial"/>
                <a:cs typeface="Arial"/>
              </a:rPr>
              <a:t>st</a:t>
            </a:r>
            <a:r>
              <a:rPr sz="1200" b="1" spc="120" baseline="27777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September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2024.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This </a:t>
            </a:r>
            <a:r>
              <a:rPr sz="1200" dirty="0">
                <a:latin typeface="Arial"/>
                <a:cs typeface="Arial"/>
              </a:rPr>
              <a:t>followed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extensive</a:t>
            </a:r>
            <a:r>
              <a:rPr sz="1200" spc="-10" dirty="0">
                <a:latin typeface="Arial"/>
                <a:cs typeface="Arial"/>
              </a:rPr>
              <a:t> Shetland-</a:t>
            </a:r>
            <a:r>
              <a:rPr sz="1200" dirty="0">
                <a:latin typeface="Arial"/>
                <a:cs typeface="Arial"/>
              </a:rPr>
              <a:t>wide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consultation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publication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5- 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business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fund.</a:t>
            </a:r>
            <a:endParaRPr sz="1200">
              <a:latin typeface="Arial"/>
              <a:cs typeface="Arial"/>
            </a:endParaRPr>
          </a:p>
          <a:p>
            <a:pPr marL="63500" algn="just">
              <a:lnSpc>
                <a:spcPct val="100000"/>
              </a:lnSpc>
              <a:spcBef>
                <a:spcPts val="815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VCF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two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strands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‘Strategic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Fund’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‘Community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Scheme’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which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both</a:t>
            </a:r>
            <a:endParaRPr sz="1200">
              <a:latin typeface="Arial"/>
              <a:cs typeface="Arial"/>
            </a:endParaRPr>
          </a:p>
          <a:p>
            <a:pPr marL="63500" algn="just">
              <a:lnSpc>
                <a:spcPct val="100000"/>
              </a:lnSpc>
              <a:spcBef>
                <a:spcPts val="215"/>
              </a:spcBef>
            </a:pPr>
            <a:r>
              <a:rPr sz="1200" dirty="0">
                <a:latin typeface="Arial"/>
                <a:cs typeface="Arial"/>
              </a:rPr>
              <a:t>aim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sustain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develop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local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communities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throughout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Shetland.</a:t>
            </a:r>
            <a:endParaRPr sz="1200">
              <a:latin typeface="Arial"/>
              <a:cs typeface="Arial"/>
            </a:endParaRPr>
          </a:p>
          <a:p>
            <a:pPr marL="63500" algn="just">
              <a:lnSpc>
                <a:spcPct val="100000"/>
              </a:lnSpc>
              <a:spcBef>
                <a:spcPts val="81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Strategic</a:t>
            </a: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Fund</a:t>
            </a:r>
            <a:endParaRPr sz="1200">
              <a:latin typeface="Arial"/>
              <a:cs typeface="Arial"/>
            </a:endParaRPr>
          </a:p>
          <a:p>
            <a:pPr marL="63500" algn="just">
              <a:lnSpc>
                <a:spcPct val="100000"/>
              </a:lnSpc>
              <a:spcBef>
                <a:spcPts val="819"/>
              </a:spcBef>
            </a:pPr>
            <a:r>
              <a:rPr sz="1200" dirty="0">
                <a:latin typeface="Arial"/>
                <a:cs typeface="Arial"/>
              </a:rPr>
              <a:t>Applications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Strategic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must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also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meet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Strategic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priorities,</a:t>
            </a:r>
            <a:endParaRPr sz="1200">
              <a:latin typeface="Arial"/>
              <a:cs typeface="Arial"/>
            </a:endParaRPr>
          </a:p>
          <a:p>
            <a:pPr marL="520700" indent="-228600">
              <a:lnSpc>
                <a:spcPct val="100000"/>
              </a:lnSpc>
              <a:spcBef>
                <a:spcPts val="900"/>
              </a:spcBef>
              <a:buClr>
                <a:srgbClr val="0081B3"/>
              </a:buClr>
              <a:buFont typeface="Symbol"/>
              <a:buChar char=""/>
              <a:tabLst>
                <a:tab pos="520700" algn="l"/>
              </a:tabLst>
            </a:pPr>
            <a:r>
              <a:rPr sz="1200" dirty="0">
                <a:latin typeface="Arial"/>
                <a:cs typeface="Arial"/>
              </a:rPr>
              <a:t>More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Younger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People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Wanting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and/or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Back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Shetland</a:t>
            </a:r>
            <a:endParaRPr sz="1200">
              <a:latin typeface="Arial"/>
              <a:cs typeface="Arial"/>
            </a:endParaRPr>
          </a:p>
          <a:p>
            <a:pPr marL="520700" indent="-228600">
              <a:lnSpc>
                <a:spcPct val="100000"/>
              </a:lnSpc>
              <a:spcBef>
                <a:spcPts val="830"/>
              </a:spcBef>
              <a:buClr>
                <a:srgbClr val="0081B3"/>
              </a:buClr>
              <a:buFont typeface="Symbol"/>
              <a:buChar char=""/>
              <a:tabLst>
                <a:tab pos="520700" algn="l"/>
              </a:tabLst>
            </a:pPr>
            <a:r>
              <a:rPr sz="1200" dirty="0">
                <a:latin typeface="Arial"/>
                <a:cs typeface="Arial"/>
              </a:rPr>
              <a:t>Better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Transport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Links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Between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Communities</a:t>
            </a:r>
            <a:endParaRPr sz="1200">
              <a:latin typeface="Arial"/>
              <a:cs typeface="Arial"/>
            </a:endParaRPr>
          </a:p>
          <a:p>
            <a:pPr marL="520700" indent="-228600">
              <a:lnSpc>
                <a:spcPct val="100000"/>
              </a:lnSpc>
              <a:spcBef>
                <a:spcPts val="1225"/>
              </a:spcBef>
              <a:buClr>
                <a:srgbClr val="0081B3"/>
              </a:buClr>
              <a:buFont typeface="Symbol"/>
              <a:buChar char=""/>
              <a:tabLst>
                <a:tab pos="520700" algn="l"/>
              </a:tabLst>
            </a:pPr>
            <a:r>
              <a:rPr sz="1200" dirty="0">
                <a:latin typeface="Arial"/>
                <a:cs typeface="Arial"/>
              </a:rPr>
              <a:t>Reduced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Living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Shetland</a:t>
            </a:r>
            <a:endParaRPr sz="1200">
              <a:latin typeface="Arial"/>
              <a:cs typeface="Arial"/>
            </a:endParaRPr>
          </a:p>
          <a:p>
            <a:pPr marL="520700" indent="-228600">
              <a:lnSpc>
                <a:spcPct val="100000"/>
              </a:lnSpc>
              <a:spcBef>
                <a:spcPts val="1220"/>
              </a:spcBef>
              <a:buClr>
                <a:srgbClr val="0081B3"/>
              </a:buClr>
              <a:buFont typeface="Symbol"/>
              <a:buChar char=""/>
              <a:tabLst>
                <a:tab pos="520700" algn="l"/>
              </a:tabLst>
            </a:pPr>
            <a:r>
              <a:rPr sz="1200" dirty="0">
                <a:latin typeface="Arial"/>
                <a:cs typeface="Arial"/>
              </a:rPr>
              <a:t>Better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Broadband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and/or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Mobile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Phone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Connections</a:t>
            </a:r>
            <a:endParaRPr sz="1200">
              <a:latin typeface="Arial"/>
              <a:cs typeface="Arial"/>
            </a:endParaRPr>
          </a:p>
          <a:p>
            <a:pPr marL="520700" indent="-228600">
              <a:lnSpc>
                <a:spcPct val="100000"/>
              </a:lnSpc>
              <a:spcBef>
                <a:spcPts val="1240"/>
              </a:spcBef>
              <a:buClr>
                <a:srgbClr val="0081B3"/>
              </a:buClr>
              <a:buFont typeface="Symbol"/>
              <a:buChar char=""/>
              <a:tabLst>
                <a:tab pos="520700" algn="l"/>
              </a:tabLst>
            </a:pPr>
            <a:r>
              <a:rPr sz="1200" dirty="0">
                <a:latin typeface="Arial"/>
                <a:cs typeface="Arial"/>
              </a:rPr>
              <a:t>Improved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Housing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Supply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Affordability</a:t>
            </a:r>
            <a:endParaRPr sz="1200">
              <a:latin typeface="Arial"/>
              <a:cs typeface="Arial"/>
            </a:endParaRPr>
          </a:p>
          <a:p>
            <a:pPr marL="520700" indent="-228600">
              <a:lnSpc>
                <a:spcPct val="100000"/>
              </a:lnSpc>
              <a:spcBef>
                <a:spcPts val="1220"/>
              </a:spcBef>
              <a:buClr>
                <a:srgbClr val="0081B3"/>
              </a:buClr>
              <a:buFont typeface="Symbol"/>
              <a:buChar char=""/>
              <a:tabLst>
                <a:tab pos="520700" algn="l"/>
              </a:tabLst>
            </a:pPr>
            <a:r>
              <a:rPr sz="1200" dirty="0">
                <a:latin typeface="Arial"/>
                <a:cs typeface="Arial"/>
              </a:rPr>
              <a:t>Preservation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Enhancement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Shetland’s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Natural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Environment</a:t>
            </a:r>
            <a:endParaRPr sz="12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114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Grant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Scheme</a:t>
            </a:r>
            <a:r>
              <a:rPr sz="12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(CGS)</a:t>
            </a:r>
            <a:endParaRPr sz="1200">
              <a:latin typeface="Arial"/>
              <a:cs typeface="Arial"/>
            </a:endParaRPr>
          </a:p>
          <a:p>
            <a:pPr marL="63500" marR="67945">
              <a:lnSpc>
                <a:spcPct val="114999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CGS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carries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good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Advanced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Scheme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(AGS)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which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operated </a:t>
            </a:r>
            <a:r>
              <a:rPr sz="1200" dirty="0">
                <a:latin typeface="Arial"/>
                <a:cs typeface="Arial"/>
              </a:rPr>
              <a:t>during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construction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phase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Viking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Energy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Windfarm.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allocated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</a:t>
            </a:r>
            <a:r>
              <a:rPr sz="1200" spc="-25" dirty="0">
                <a:latin typeface="Arial"/>
                <a:cs typeface="Arial"/>
              </a:rPr>
              <a:t> 18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councils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same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share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basis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AGS.</a:t>
            </a:r>
            <a:endParaRPr sz="1200">
              <a:latin typeface="Arial"/>
              <a:cs typeface="Arial"/>
            </a:endParaRPr>
          </a:p>
          <a:p>
            <a:pPr marL="63500" marR="4572635">
              <a:lnSpc>
                <a:spcPct val="156700"/>
              </a:lnSpc>
            </a:pPr>
            <a:r>
              <a:rPr sz="1200" dirty="0">
                <a:latin typeface="Arial"/>
                <a:cs typeface="Arial"/>
              </a:rPr>
              <a:t>1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share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= </a:t>
            </a:r>
            <a:r>
              <a:rPr sz="1200" spc="-10" dirty="0">
                <a:latin typeface="Arial"/>
                <a:cs typeface="Arial"/>
              </a:rPr>
              <a:t>£6,515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5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share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= </a:t>
            </a:r>
            <a:r>
              <a:rPr sz="1200" spc="-10" dirty="0">
                <a:latin typeface="Arial"/>
                <a:cs typeface="Arial"/>
              </a:rPr>
              <a:t>£32,575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00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  <a:tabLst>
                <a:tab pos="1299210" algn="l"/>
              </a:tabLst>
            </a:pPr>
            <a:r>
              <a:rPr sz="1200" b="1" dirty="0">
                <a:latin typeface="Arial"/>
                <a:cs typeface="Arial"/>
              </a:rPr>
              <a:t>Tier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1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Grants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£50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£1,000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1200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  <a:tabLst>
                <a:tab pos="1299210" algn="l"/>
              </a:tabLst>
            </a:pPr>
            <a:r>
              <a:rPr sz="1200" b="1" dirty="0">
                <a:latin typeface="Arial"/>
                <a:cs typeface="Arial"/>
              </a:rPr>
              <a:t>Tier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2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Grants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£1,001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above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1200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  <a:tabLst>
                <a:tab pos="1299210" algn="l"/>
              </a:tabLst>
            </a:pPr>
            <a:r>
              <a:rPr sz="1200" b="1" dirty="0">
                <a:latin typeface="Arial"/>
                <a:cs typeface="Arial"/>
              </a:rPr>
              <a:t>Tier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0" dirty="0">
                <a:latin typeface="Arial"/>
                <a:cs typeface="Arial"/>
              </a:rPr>
              <a:t>3</a:t>
            </a:r>
            <a:r>
              <a:rPr sz="1200" b="1" dirty="0"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Grants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£200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£15,000</a:t>
            </a:r>
            <a:endParaRPr sz="1200">
              <a:latin typeface="Arial"/>
              <a:cs typeface="Arial"/>
            </a:endParaRPr>
          </a:p>
          <a:p>
            <a:pPr marL="63500" marR="64769">
              <a:lnSpc>
                <a:spcPct val="114999"/>
              </a:lnSpc>
              <a:spcBef>
                <a:spcPts val="1250"/>
              </a:spcBef>
            </a:pPr>
            <a:r>
              <a:rPr sz="1200" dirty="0">
                <a:latin typeface="Arial"/>
                <a:cs typeface="Arial"/>
              </a:rPr>
              <a:t>Tier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decision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making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relevant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council.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panel,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up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SCBF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directors,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allocate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funding.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new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CGS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created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recognition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volume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applications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AGS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Shetland-</a:t>
            </a:r>
            <a:r>
              <a:rPr sz="1200" spc="-20" dirty="0">
                <a:latin typeface="Arial"/>
                <a:cs typeface="Arial"/>
              </a:rPr>
              <a:t>wide </a:t>
            </a:r>
            <a:r>
              <a:rPr sz="1200" dirty="0">
                <a:latin typeface="Arial"/>
                <a:cs typeface="Arial"/>
              </a:rPr>
              <a:t>groups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organisations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deliver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wider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reach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individual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community </a:t>
            </a:r>
            <a:r>
              <a:rPr sz="1200" dirty="0">
                <a:latin typeface="Arial"/>
                <a:cs typeface="Arial"/>
              </a:rPr>
              <a:t>council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areas.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SCBF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fully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administrate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CGS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carry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due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diligence,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payments</a:t>
            </a:r>
            <a:r>
              <a:rPr sz="1200" spc="-25" dirty="0">
                <a:latin typeface="Arial"/>
                <a:cs typeface="Arial"/>
              </a:rPr>
              <a:t> and </a:t>
            </a:r>
            <a:r>
              <a:rPr sz="1200" spc="-10" dirty="0">
                <a:latin typeface="Arial"/>
                <a:cs typeface="Arial"/>
              </a:rPr>
              <a:t>evaluation.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435609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5480" y="1288439"/>
            <a:ext cx="407289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834">
              <a:lnSpc>
                <a:spcPct val="115900"/>
              </a:lnSpc>
              <a:spcBef>
                <a:spcPts val="100"/>
              </a:spcBef>
              <a:tabLst>
                <a:tab pos="469900" algn="l"/>
              </a:tabLst>
            </a:pPr>
            <a:r>
              <a:rPr sz="2200" b="1" spc="-25" dirty="0">
                <a:solidFill>
                  <a:srgbClr val="0081B3"/>
                </a:solidFill>
                <a:latin typeface="Arial"/>
                <a:cs typeface="Arial"/>
              </a:rPr>
              <a:t>2.</a:t>
            </a:r>
            <a:r>
              <a:rPr sz="2200" b="1" dirty="0">
                <a:solidFill>
                  <a:srgbClr val="0081B3"/>
                </a:solidFill>
                <a:latin typeface="Arial"/>
                <a:cs typeface="Arial"/>
              </a:rPr>
              <a:t>	</a:t>
            </a:r>
            <a:r>
              <a:rPr sz="2200" b="1" spc="235" dirty="0">
                <a:solidFill>
                  <a:srgbClr val="0081B3"/>
                </a:solidFill>
                <a:latin typeface="Trebuchet MS"/>
                <a:cs typeface="Trebuchet MS"/>
              </a:rPr>
              <a:t>OVERVIEW</a:t>
            </a:r>
            <a:r>
              <a:rPr sz="2200" b="1" spc="-50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195" dirty="0">
                <a:solidFill>
                  <a:srgbClr val="0081B3"/>
                </a:solidFill>
                <a:latin typeface="Trebuchet MS"/>
                <a:cs typeface="Trebuchet MS"/>
              </a:rPr>
              <a:t>OF</a:t>
            </a:r>
            <a:r>
              <a:rPr sz="2200" b="1" spc="-50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54" dirty="0">
                <a:solidFill>
                  <a:srgbClr val="0081B3"/>
                </a:solidFill>
                <a:latin typeface="Trebuchet MS"/>
                <a:cs typeface="Trebuchet MS"/>
              </a:rPr>
              <a:t>FUNDING </a:t>
            </a:r>
            <a:r>
              <a:rPr sz="2200" b="1" spc="250" dirty="0">
                <a:solidFill>
                  <a:srgbClr val="0081B3"/>
                </a:solidFill>
                <a:latin typeface="Trebuchet MS"/>
                <a:cs typeface="Trebuchet MS"/>
              </a:rPr>
              <a:t>ALLOCATIONS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9891" y="2202433"/>
            <a:ext cx="6234430" cy="38100"/>
          </a:xfrm>
          <a:custGeom>
            <a:avLst/>
            <a:gdLst/>
            <a:ahLst/>
            <a:cxnLst/>
            <a:rect l="l" t="t" r="r" b="b"/>
            <a:pathLst>
              <a:path w="6234430" h="38100">
                <a:moveTo>
                  <a:pt x="6234430" y="0"/>
                </a:moveTo>
                <a:lnTo>
                  <a:pt x="0" y="0"/>
                </a:lnTo>
                <a:lnTo>
                  <a:pt x="0" y="38100"/>
                </a:lnTo>
                <a:lnTo>
                  <a:pt x="6234430" y="38100"/>
                </a:lnTo>
                <a:lnTo>
                  <a:pt x="623443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100" y="2369565"/>
            <a:ext cx="6129655" cy="305435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Viking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Community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Fund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annual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amount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Viking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£2,215,000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(index-linked).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b="1" dirty="0">
                <a:latin typeface="Arial"/>
                <a:cs typeface="Arial"/>
              </a:rPr>
              <a:t>Strategic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priorities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annual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allocation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£1,637,000*</a:t>
            </a:r>
            <a:endParaRPr sz="1200">
              <a:latin typeface="Arial"/>
              <a:cs typeface="Arial"/>
            </a:endParaRPr>
          </a:p>
          <a:p>
            <a:pPr marL="12700" marR="42545">
              <a:lnSpc>
                <a:spcPct val="114700"/>
              </a:lnSpc>
              <a:spcBef>
                <a:spcPts val="670"/>
              </a:spcBef>
            </a:pPr>
            <a:r>
              <a:rPr sz="900" dirty="0">
                <a:latin typeface="Arial"/>
                <a:cs typeface="Arial"/>
              </a:rPr>
              <a:t>*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This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figure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was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reduced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by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£200,000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Year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£1,497,000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reflect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existing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commitment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£200,000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25" dirty="0">
                <a:latin typeface="Arial"/>
                <a:cs typeface="Arial"/>
              </a:rPr>
              <a:t>MRI </a:t>
            </a:r>
            <a:r>
              <a:rPr sz="900" dirty="0">
                <a:latin typeface="Arial"/>
                <a:cs typeface="Arial"/>
              </a:rPr>
              <a:t>Scanner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Appeal.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200" b="1" dirty="0">
                <a:latin typeface="Arial"/>
                <a:cs typeface="Arial"/>
              </a:rPr>
              <a:t>Community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Grant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Scheme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annual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allocation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-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£356,500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£221,500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distributed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between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Shetlands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18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councils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Shetland- </a:t>
            </a:r>
            <a:r>
              <a:rPr sz="1200" dirty="0">
                <a:latin typeface="Arial"/>
                <a:cs typeface="Arial"/>
              </a:rPr>
              <a:t>wide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annual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allocation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£135,000.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b="1" dirty="0">
                <a:latin typeface="Arial"/>
                <a:cs typeface="Arial"/>
              </a:rPr>
              <a:t>Fund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Administration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–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maximum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of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£221,500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available</a:t>
            </a:r>
            <a:endParaRPr sz="1200">
              <a:latin typeface="Arial"/>
              <a:cs typeface="Arial"/>
            </a:endParaRPr>
          </a:p>
          <a:p>
            <a:pPr marL="12700" marR="73660">
              <a:lnSpc>
                <a:spcPct val="114999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10%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available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administration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deliver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fund.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Such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costs </a:t>
            </a:r>
            <a:r>
              <a:rPr sz="1200" dirty="0">
                <a:latin typeface="Arial"/>
                <a:cs typeface="Arial"/>
              </a:rPr>
              <a:t>include,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staffing,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legal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accountancy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services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website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fees.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SCBF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spent</a:t>
            </a:r>
            <a:r>
              <a:rPr sz="1200" spc="-10" dirty="0">
                <a:latin typeface="Arial"/>
                <a:cs typeface="Arial"/>
              </a:rPr>
              <a:t> £112,166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administration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costs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2024/25.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8913113"/>
            <a:ext cx="614870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largest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amount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almost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three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quarters,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focused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Strategic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support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Strategic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priorities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delivered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consultation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adopted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SCBF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Board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Directors.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85800" y="5655309"/>
            <a:ext cx="5623560" cy="3101340"/>
            <a:chOff x="685800" y="5655309"/>
            <a:chExt cx="5623560" cy="310134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5655309"/>
              <a:ext cx="5623560" cy="31013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2663" y="5891783"/>
              <a:ext cx="2968879" cy="28635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11808" y="6138671"/>
              <a:ext cx="1724914" cy="157276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0824" y="5903975"/>
              <a:ext cx="1210856" cy="172491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82317" y="6172199"/>
              <a:ext cx="2442210" cy="2444750"/>
            </a:xfrm>
            <a:custGeom>
              <a:avLst/>
              <a:gdLst/>
              <a:ahLst/>
              <a:cxnLst/>
              <a:rect l="l" t="t" r="r" b="b"/>
              <a:pathLst>
                <a:path w="2442210" h="2444750">
                  <a:moveTo>
                    <a:pt x="1219581" y="0"/>
                  </a:moveTo>
                  <a:lnTo>
                    <a:pt x="1219581" y="1222375"/>
                  </a:lnTo>
                  <a:lnTo>
                    <a:pt x="0" y="1306322"/>
                  </a:lnTo>
                  <a:lnTo>
                    <a:pt x="4225" y="1354120"/>
                  </a:lnTo>
                  <a:lnTo>
                    <a:pt x="10247" y="1401346"/>
                  </a:lnTo>
                  <a:lnTo>
                    <a:pt x="18030" y="1447968"/>
                  </a:lnTo>
                  <a:lnTo>
                    <a:pt x="27540" y="1493953"/>
                  </a:lnTo>
                  <a:lnTo>
                    <a:pt x="38740" y="1539267"/>
                  </a:lnTo>
                  <a:lnTo>
                    <a:pt x="51595" y="1583876"/>
                  </a:lnTo>
                  <a:lnTo>
                    <a:pt x="66070" y="1627748"/>
                  </a:lnTo>
                  <a:lnTo>
                    <a:pt x="82128" y="1670850"/>
                  </a:lnTo>
                  <a:lnTo>
                    <a:pt x="99734" y="1713148"/>
                  </a:lnTo>
                  <a:lnTo>
                    <a:pt x="118854" y="1754610"/>
                  </a:lnTo>
                  <a:lnTo>
                    <a:pt x="139450" y="1795201"/>
                  </a:lnTo>
                  <a:lnTo>
                    <a:pt x="161488" y="1834889"/>
                  </a:lnTo>
                  <a:lnTo>
                    <a:pt x="184933" y="1873641"/>
                  </a:lnTo>
                  <a:lnTo>
                    <a:pt x="209747" y="1911423"/>
                  </a:lnTo>
                  <a:lnTo>
                    <a:pt x="235897" y="1948203"/>
                  </a:lnTo>
                  <a:lnTo>
                    <a:pt x="263347" y="1983947"/>
                  </a:lnTo>
                  <a:lnTo>
                    <a:pt x="292060" y="2018621"/>
                  </a:lnTo>
                  <a:lnTo>
                    <a:pt x="322002" y="2052194"/>
                  </a:lnTo>
                  <a:lnTo>
                    <a:pt x="353137" y="2084631"/>
                  </a:lnTo>
                  <a:lnTo>
                    <a:pt x="385429" y="2115899"/>
                  </a:lnTo>
                  <a:lnTo>
                    <a:pt x="418842" y="2145965"/>
                  </a:lnTo>
                  <a:lnTo>
                    <a:pt x="453343" y="2174797"/>
                  </a:lnTo>
                  <a:lnTo>
                    <a:pt x="488893" y="2202360"/>
                  </a:lnTo>
                  <a:lnTo>
                    <a:pt x="525459" y="2228622"/>
                  </a:lnTo>
                  <a:lnTo>
                    <a:pt x="563005" y="2253549"/>
                  </a:lnTo>
                  <a:lnTo>
                    <a:pt x="601495" y="2277109"/>
                  </a:lnTo>
                  <a:lnTo>
                    <a:pt x="640893" y="2299268"/>
                  </a:lnTo>
                  <a:lnTo>
                    <a:pt x="681165" y="2319992"/>
                  </a:lnTo>
                  <a:lnTo>
                    <a:pt x="722273" y="2339250"/>
                  </a:lnTo>
                  <a:lnTo>
                    <a:pt x="764184" y="2357006"/>
                  </a:lnTo>
                  <a:lnTo>
                    <a:pt x="806862" y="2373230"/>
                  </a:lnTo>
                  <a:lnTo>
                    <a:pt x="850270" y="2387886"/>
                  </a:lnTo>
                  <a:lnTo>
                    <a:pt x="894373" y="2400942"/>
                  </a:lnTo>
                  <a:lnTo>
                    <a:pt x="939136" y="2412366"/>
                  </a:lnTo>
                  <a:lnTo>
                    <a:pt x="984524" y="2422122"/>
                  </a:lnTo>
                  <a:lnTo>
                    <a:pt x="1030500" y="2430180"/>
                  </a:lnTo>
                  <a:lnTo>
                    <a:pt x="1077029" y="2436504"/>
                  </a:lnTo>
                  <a:lnTo>
                    <a:pt x="1124076" y="2441063"/>
                  </a:lnTo>
                  <a:lnTo>
                    <a:pt x="1171605" y="2443822"/>
                  </a:lnTo>
                  <a:lnTo>
                    <a:pt x="1219581" y="2444750"/>
                  </a:lnTo>
                  <a:lnTo>
                    <a:pt x="1267572" y="2443824"/>
                  </a:lnTo>
                  <a:lnTo>
                    <a:pt x="1315096" y="2441071"/>
                  </a:lnTo>
                  <a:lnTo>
                    <a:pt x="1362118" y="2436524"/>
                  </a:lnTo>
                  <a:lnTo>
                    <a:pt x="1408603" y="2430218"/>
                  </a:lnTo>
                  <a:lnTo>
                    <a:pt x="1454519" y="2422185"/>
                  </a:lnTo>
                  <a:lnTo>
                    <a:pt x="1499830" y="2412461"/>
                  </a:lnTo>
                  <a:lnTo>
                    <a:pt x="1544504" y="2401079"/>
                  </a:lnTo>
                  <a:lnTo>
                    <a:pt x="1588505" y="2388072"/>
                  </a:lnTo>
                  <a:lnTo>
                    <a:pt x="1631800" y="2373477"/>
                  </a:lnTo>
                  <a:lnTo>
                    <a:pt x="1674355" y="2357325"/>
                  </a:lnTo>
                  <a:lnTo>
                    <a:pt x="1716136" y="2339651"/>
                  </a:lnTo>
                  <a:lnTo>
                    <a:pt x="1757109" y="2320489"/>
                  </a:lnTo>
                  <a:lnTo>
                    <a:pt x="1797240" y="2299874"/>
                  </a:lnTo>
                  <a:lnTo>
                    <a:pt x="1836495" y="2277839"/>
                  </a:lnTo>
                  <a:lnTo>
                    <a:pt x="1874840" y="2254417"/>
                  </a:lnTo>
                  <a:lnTo>
                    <a:pt x="1912241" y="2229644"/>
                  </a:lnTo>
                  <a:lnTo>
                    <a:pt x="1948663" y="2203553"/>
                  </a:lnTo>
                  <a:lnTo>
                    <a:pt x="1984074" y="2176178"/>
                  </a:lnTo>
                  <a:lnTo>
                    <a:pt x="2018439" y="2147553"/>
                  </a:lnTo>
                  <a:lnTo>
                    <a:pt x="2051724" y="2117712"/>
                  </a:lnTo>
                  <a:lnTo>
                    <a:pt x="2083895" y="2086689"/>
                  </a:lnTo>
                  <a:lnTo>
                    <a:pt x="2114918" y="2054518"/>
                  </a:lnTo>
                  <a:lnTo>
                    <a:pt x="2144759" y="2021233"/>
                  </a:lnTo>
                  <a:lnTo>
                    <a:pt x="2173384" y="1986868"/>
                  </a:lnTo>
                  <a:lnTo>
                    <a:pt x="2200759" y="1951457"/>
                  </a:lnTo>
                  <a:lnTo>
                    <a:pt x="2226850" y="1915035"/>
                  </a:lnTo>
                  <a:lnTo>
                    <a:pt x="2251623" y="1877634"/>
                  </a:lnTo>
                  <a:lnTo>
                    <a:pt x="2275045" y="1839289"/>
                  </a:lnTo>
                  <a:lnTo>
                    <a:pt x="2297080" y="1800034"/>
                  </a:lnTo>
                  <a:lnTo>
                    <a:pt x="2317695" y="1759903"/>
                  </a:lnTo>
                  <a:lnTo>
                    <a:pt x="2336857" y="1718930"/>
                  </a:lnTo>
                  <a:lnTo>
                    <a:pt x="2354531" y="1677149"/>
                  </a:lnTo>
                  <a:lnTo>
                    <a:pt x="2370683" y="1634594"/>
                  </a:lnTo>
                  <a:lnTo>
                    <a:pt x="2385278" y="1591299"/>
                  </a:lnTo>
                  <a:lnTo>
                    <a:pt x="2398285" y="1547298"/>
                  </a:lnTo>
                  <a:lnTo>
                    <a:pt x="2409667" y="1502624"/>
                  </a:lnTo>
                  <a:lnTo>
                    <a:pt x="2419391" y="1457313"/>
                  </a:lnTo>
                  <a:lnTo>
                    <a:pt x="2427424" y="1411397"/>
                  </a:lnTo>
                  <a:lnTo>
                    <a:pt x="2433730" y="1364912"/>
                  </a:lnTo>
                  <a:lnTo>
                    <a:pt x="2438277" y="1317890"/>
                  </a:lnTo>
                  <a:lnTo>
                    <a:pt x="2441030" y="1270366"/>
                  </a:lnTo>
                  <a:lnTo>
                    <a:pt x="2441956" y="1222375"/>
                  </a:lnTo>
                  <a:lnTo>
                    <a:pt x="2441030" y="1174374"/>
                  </a:lnTo>
                  <a:lnTo>
                    <a:pt x="2438277" y="1126842"/>
                  </a:lnTo>
                  <a:lnTo>
                    <a:pt x="2433730" y="1079814"/>
                  </a:lnTo>
                  <a:lnTo>
                    <a:pt x="2427424" y="1033322"/>
                  </a:lnTo>
                  <a:lnTo>
                    <a:pt x="2419391" y="987401"/>
                  </a:lnTo>
                  <a:lnTo>
                    <a:pt x="2409667" y="942085"/>
                  </a:lnTo>
                  <a:lnTo>
                    <a:pt x="2398285" y="897407"/>
                  </a:lnTo>
                  <a:lnTo>
                    <a:pt x="2385278" y="853403"/>
                  </a:lnTo>
                  <a:lnTo>
                    <a:pt x="2370683" y="810105"/>
                  </a:lnTo>
                  <a:lnTo>
                    <a:pt x="2354531" y="767547"/>
                  </a:lnTo>
                  <a:lnTo>
                    <a:pt x="2336857" y="725765"/>
                  </a:lnTo>
                  <a:lnTo>
                    <a:pt x="2317695" y="684791"/>
                  </a:lnTo>
                  <a:lnTo>
                    <a:pt x="2297080" y="644659"/>
                  </a:lnTo>
                  <a:lnTo>
                    <a:pt x="2275045" y="605404"/>
                  </a:lnTo>
                  <a:lnTo>
                    <a:pt x="2251623" y="567059"/>
                  </a:lnTo>
                  <a:lnTo>
                    <a:pt x="2226850" y="529659"/>
                  </a:lnTo>
                  <a:lnTo>
                    <a:pt x="2200759" y="493237"/>
                  </a:lnTo>
                  <a:lnTo>
                    <a:pt x="2173384" y="457827"/>
                  </a:lnTo>
                  <a:lnTo>
                    <a:pt x="2144759" y="423464"/>
                  </a:lnTo>
                  <a:lnTo>
                    <a:pt x="2114918" y="390181"/>
                  </a:lnTo>
                  <a:lnTo>
                    <a:pt x="2083895" y="358013"/>
                  </a:lnTo>
                  <a:lnTo>
                    <a:pt x="2051724" y="326992"/>
                  </a:lnTo>
                  <a:lnTo>
                    <a:pt x="2018439" y="297154"/>
                  </a:lnTo>
                  <a:lnTo>
                    <a:pt x="1984074" y="268531"/>
                  </a:lnTo>
                  <a:lnTo>
                    <a:pt x="1948663" y="241159"/>
                  </a:lnTo>
                  <a:lnTo>
                    <a:pt x="1912241" y="215071"/>
                  </a:lnTo>
                  <a:lnTo>
                    <a:pt x="1874840" y="190300"/>
                  </a:lnTo>
                  <a:lnTo>
                    <a:pt x="1836495" y="166882"/>
                  </a:lnTo>
                  <a:lnTo>
                    <a:pt x="1797240" y="144850"/>
                  </a:lnTo>
                  <a:lnTo>
                    <a:pt x="1757109" y="124237"/>
                  </a:lnTo>
                  <a:lnTo>
                    <a:pt x="1716136" y="105079"/>
                  </a:lnTo>
                  <a:lnTo>
                    <a:pt x="1674355" y="87408"/>
                  </a:lnTo>
                  <a:lnTo>
                    <a:pt x="1631800" y="71259"/>
                  </a:lnTo>
                  <a:lnTo>
                    <a:pt x="1588505" y="56665"/>
                  </a:lnTo>
                  <a:lnTo>
                    <a:pt x="1544504" y="43662"/>
                  </a:lnTo>
                  <a:lnTo>
                    <a:pt x="1499830" y="32282"/>
                  </a:lnTo>
                  <a:lnTo>
                    <a:pt x="1454519" y="22559"/>
                  </a:lnTo>
                  <a:lnTo>
                    <a:pt x="1408603" y="14528"/>
                  </a:lnTo>
                  <a:lnTo>
                    <a:pt x="1362118" y="8223"/>
                  </a:lnTo>
                  <a:lnTo>
                    <a:pt x="1315096" y="3677"/>
                  </a:lnTo>
                  <a:lnTo>
                    <a:pt x="1267572" y="925"/>
                  </a:lnTo>
                  <a:lnTo>
                    <a:pt x="1219581" y="0"/>
                  </a:lnTo>
                  <a:close/>
                </a:path>
              </a:pathLst>
            </a:custGeom>
            <a:solidFill>
              <a:srgbClr val="0F6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79551" y="6405625"/>
              <a:ext cx="1222375" cy="1073150"/>
            </a:xfrm>
            <a:custGeom>
              <a:avLst/>
              <a:gdLst/>
              <a:ahLst/>
              <a:cxnLst/>
              <a:rect l="l" t="t" r="r" b="b"/>
              <a:pathLst>
                <a:path w="1222375" h="1073150">
                  <a:moveTo>
                    <a:pt x="503781" y="0"/>
                  </a:moveTo>
                  <a:lnTo>
                    <a:pt x="463638" y="30451"/>
                  </a:lnTo>
                  <a:lnTo>
                    <a:pt x="424974" y="62363"/>
                  </a:lnTo>
                  <a:lnTo>
                    <a:pt x="387815" y="95680"/>
                  </a:lnTo>
                  <a:lnTo>
                    <a:pt x="352186" y="130347"/>
                  </a:lnTo>
                  <a:lnTo>
                    <a:pt x="318112" y="166311"/>
                  </a:lnTo>
                  <a:lnTo>
                    <a:pt x="285620" y="203514"/>
                  </a:lnTo>
                  <a:lnTo>
                    <a:pt x="254734" y="241903"/>
                  </a:lnTo>
                  <a:lnTo>
                    <a:pt x="225481" y="281422"/>
                  </a:lnTo>
                  <a:lnTo>
                    <a:pt x="197887" y="322017"/>
                  </a:lnTo>
                  <a:lnTo>
                    <a:pt x="171976" y="363632"/>
                  </a:lnTo>
                  <a:lnTo>
                    <a:pt x="147774" y="406212"/>
                  </a:lnTo>
                  <a:lnTo>
                    <a:pt x="125307" y="449703"/>
                  </a:lnTo>
                  <a:lnTo>
                    <a:pt x="104601" y="494049"/>
                  </a:lnTo>
                  <a:lnTo>
                    <a:pt x="85681" y="539196"/>
                  </a:lnTo>
                  <a:lnTo>
                    <a:pt x="68572" y="585087"/>
                  </a:lnTo>
                  <a:lnTo>
                    <a:pt x="53301" y="631670"/>
                  </a:lnTo>
                  <a:lnTo>
                    <a:pt x="39893" y="678887"/>
                  </a:lnTo>
                  <a:lnTo>
                    <a:pt x="28373" y="726685"/>
                  </a:lnTo>
                  <a:lnTo>
                    <a:pt x="18768" y="775008"/>
                  </a:lnTo>
                  <a:lnTo>
                    <a:pt x="11102" y="823801"/>
                  </a:lnTo>
                  <a:lnTo>
                    <a:pt x="5402" y="873009"/>
                  </a:lnTo>
                  <a:lnTo>
                    <a:pt x="1692" y="922578"/>
                  </a:lnTo>
                  <a:lnTo>
                    <a:pt x="0" y="972452"/>
                  </a:lnTo>
                  <a:lnTo>
                    <a:pt x="349" y="1022576"/>
                  </a:lnTo>
                  <a:lnTo>
                    <a:pt x="2766" y="1072896"/>
                  </a:lnTo>
                  <a:lnTo>
                    <a:pt x="1222347" y="988949"/>
                  </a:lnTo>
                  <a:lnTo>
                    <a:pt x="503781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3333" y="6172199"/>
              <a:ext cx="718820" cy="1222375"/>
            </a:xfrm>
            <a:custGeom>
              <a:avLst/>
              <a:gdLst/>
              <a:ahLst/>
              <a:cxnLst/>
              <a:rect l="l" t="t" r="r" b="b"/>
              <a:pathLst>
                <a:path w="718819" h="1222375">
                  <a:moveTo>
                    <a:pt x="718566" y="0"/>
                  </a:moveTo>
                  <a:lnTo>
                    <a:pt x="667028" y="1085"/>
                  </a:lnTo>
                  <a:lnTo>
                    <a:pt x="615733" y="4327"/>
                  </a:lnTo>
                  <a:lnTo>
                    <a:pt x="564745" y="9706"/>
                  </a:lnTo>
                  <a:lnTo>
                    <a:pt x="514128" y="17201"/>
                  </a:lnTo>
                  <a:lnTo>
                    <a:pt x="463945" y="26792"/>
                  </a:lnTo>
                  <a:lnTo>
                    <a:pt x="414259" y="38457"/>
                  </a:lnTo>
                  <a:lnTo>
                    <a:pt x="365135" y="52177"/>
                  </a:lnTo>
                  <a:lnTo>
                    <a:pt x="316637" y="67930"/>
                  </a:lnTo>
                  <a:lnTo>
                    <a:pt x="268827" y="85697"/>
                  </a:lnTo>
                  <a:lnTo>
                    <a:pt x="221770" y="105457"/>
                  </a:lnTo>
                  <a:lnTo>
                    <a:pt x="175529" y="127188"/>
                  </a:lnTo>
                  <a:lnTo>
                    <a:pt x="130167" y="150871"/>
                  </a:lnTo>
                  <a:lnTo>
                    <a:pt x="85750" y="176486"/>
                  </a:lnTo>
                  <a:lnTo>
                    <a:pt x="42339" y="204011"/>
                  </a:lnTo>
                  <a:lnTo>
                    <a:pt x="0" y="233425"/>
                  </a:lnTo>
                  <a:lnTo>
                    <a:pt x="718566" y="1222375"/>
                  </a:lnTo>
                  <a:lnTo>
                    <a:pt x="718566" y="0"/>
                  </a:lnTo>
                  <a:close/>
                </a:path>
              </a:pathLst>
            </a:custGeom>
            <a:solidFill>
              <a:srgbClr val="EB7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6788" y="7693202"/>
              <a:ext cx="427875" cy="28138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83457" y="7719567"/>
              <a:ext cx="330326" cy="1841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57044" y="7018019"/>
              <a:ext cx="426389" cy="27990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2952" y="7043927"/>
              <a:ext cx="330326" cy="18415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1279" y="6694982"/>
              <a:ext cx="427875" cy="28138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47823" y="6721220"/>
              <a:ext cx="330326" cy="18415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685800" y="5655309"/>
            <a:ext cx="5623560" cy="3101340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1941830">
              <a:lnSpc>
                <a:spcPct val="100000"/>
              </a:lnSpc>
              <a:spcBef>
                <a:spcPts val="645"/>
              </a:spcBef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VCF</a:t>
            </a:r>
            <a:r>
              <a:rPr sz="1800" b="1" spc="-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Allocations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40"/>
              </a:spcBef>
            </a:pPr>
            <a:endParaRPr sz="1800">
              <a:latin typeface="Arial"/>
              <a:cs typeface="Arial"/>
            </a:endParaRPr>
          </a:p>
          <a:p>
            <a:pPr marL="2000885">
              <a:lnSpc>
                <a:spcPct val="100000"/>
              </a:lnSpc>
            </a:pP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000">
              <a:latin typeface="Arial"/>
              <a:cs typeface="Arial"/>
            </a:endParaRPr>
          </a:p>
          <a:p>
            <a:pPr marL="1635760">
              <a:lnSpc>
                <a:spcPct val="100000"/>
              </a:lnSpc>
            </a:pP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16%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0"/>
              </a:spcBef>
            </a:pPr>
            <a:endParaRPr sz="1000">
              <a:latin typeface="Arial"/>
              <a:cs typeface="Arial"/>
            </a:endParaRPr>
          </a:p>
          <a:p>
            <a:pPr marR="88900" algn="ctr">
              <a:lnSpc>
                <a:spcPct val="100000"/>
              </a:lnSpc>
            </a:pP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74%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317871" y="7090676"/>
            <a:ext cx="915669" cy="607695"/>
            <a:chOff x="5317871" y="7090676"/>
            <a:chExt cx="915669" cy="607695"/>
          </a:xfrm>
        </p:grpSpPr>
        <p:sp>
          <p:nvSpPr>
            <p:cNvPr id="23" name="object 23"/>
            <p:cNvSpPr/>
            <p:nvPr/>
          </p:nvSpPr>
          <p:spPr>
            <a:xfrm>
              <a:off x="5317871" y="7090676"/>
              <a:ext cx="915669" cy="607695"/>
            </a:xfrm>
            <a:custGeom>
              <a:avLst/>
              <a:gdLst/>
              <a:ahLst/>
              <a:cxnLst/>
              <a:rect l="l" t="t" r="r" b="b"/>
              <a:pathLst>
                <a:path w="915670" h="607695">
                  <a:moveTo>
                    <a:pt x="915225" y="0"/>
                  </a:moveTo>
                  <a:lnTo>
                    <a:pt x="0" y="0"/>
                  </a:lnTo>
                  <a:lnTo>
                    <a:pt x="0" y="607682"/>
                  </a:lnTo>
                  <a:lnTo>
                    <a:pt x="915225" y="607682"/>
                  </a:lnTo>
                  <a:lnTo>
                    <a:pt x="915225" y="0"/>
                  </a:lnTo>
                  <a:close/>
                </a:path>
              </a:pathLst>
            </a:custGeom>
            <a:solidFill>
              <a:srgbClr val="F1F1F1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75275" y="716327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4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0F6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75275" y="736584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4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75275" y="756840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4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EB7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317871" y="7090676"/>
            <a:ext cx="915669" cy="60769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90"/>
              </a:spcBef>
            </a:pP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Strategic</a:t>
            </a:r>
            <a:endParaRPr sz="9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515"/>
              </a:spcBef>
            </a:pPr>
            <a:r>
              <a:rPr sz="900" spc="-25" dirty="0">
                <a:solidFill>
                  <a:srgbClr val="404040"/>
                </a:solidFill>
                <a:latin typeface="Arial"/>
                <a:cs typeface="Arial"/>
              </a:rPr>
              <a:t>CGS</a:t>
            </a:r>
            <a:endParaRPr sz="9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515"/>
              </a:spcBef>
            </a:pP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Administration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435609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1339341"/>
            <a:ext cx="29591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5" dirty="0">
                <a:solidFill>
                  <a:srgbClr val="0081B3"/>
                </a:solidFill>
                <a:latin typeface="Trebuchet MS"/>
                <a:cs typeface="Trebuchet MS"/>
              </a:rPr>
              <a:t>3.</a:t>
            </a:r>
            <a:r>
              <a:rPr sz="2200" b="1" spc="-50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15" dirty="0">
                <a:solidFill>
                  <a:srgbClr val="0081B3"/>
                </a:solidFill>
                <a:latin typeface="Trebuchet MS"/>
                <a:cs typeface="Trebuchet MS"/>
              </a:rPr>
              <a:t>STRATEGIC</a:t>
            </a:r>
            <a:r>
              <a:rPr sz="2200" b="1" spc="-4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50" dirty="0">
                <a:solidFill>
                  <a:srgbClr val="0081B3"/>
                </a:solidFill>
                <a:latin typeface="Trebuchet MS"/>
                <a:cs typeface="Trebuchet MS"/>
              </a:rPr>
              <a:t>FUND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512" y="1810765"/>
            <a:ext cx="6226810" cy="38100"/>
          </a:xfrm>
          <a:custGeom>
            <a:avLst/>
            <a:gdLst/>
            <a:ahLst/>
            <a:cxnLst/>
            <a:rect l="l" t="t" r="r" b="b"/>
            <a:pathLst>
              <a:path w="6226809" h="38100">
                <a:moveTo>
                  <a:pt x="6226810" y="0"/>
                </a:moveTo>
                <a:lnTo>
                  <a:pt x="0" y="0"/>
                </a:lnTo>
                <a:lnTo>
                  <a:pt x="0" y="38100"/>
                </a:lnTo>
                <a:lnTo>
                  <a:pt x="6226810" y="38100"/>
                </a:lnTo>
                <a:lnTo>
                  <a:pt x="622681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7700" y="1977897"/>
            <a:ext cx="6255385" cy="214757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1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VCF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Strategic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Fund</a:t>
            </a:r>
            <a:endParaRPr sz="1200">
              <a:latin typeface="Arial"/>
              <a:cs typeface="Arial"/>
            </a:endParaRPr>
          </a:p>
          <a:p>
            <a:pPr marL="38100" marR="30480">
              <a:lnSpc>
                <a:spcPct val="114999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£1,637,000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available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intiatives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which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VCF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Strategic </a:t>
            </a:r>
            <a:r>
              <a:rPr sz="1200" dirty="0">
                <a:latin typeface="Arial"/>
                <a:cs typeface="Arial"/>
              </a:rPr>
              <a:t>priorities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funding.</a:t>
            </a:r>
            <a:r>
              <a:rPr sz="1200" spc="3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£1,084,460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awarded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up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31</a:t>
            </a:r>
            <a:r>
              <a:rPr sz="1200" baseline="27777" dirty="0">
                <a:latin typeface="Arial"/>
                <a:cs typeface="Arial"/>
              </a:rPr>
              <a:t>st</a:t>
            </a:r>
            <a:r>
              <a:rPr sz="1200" spc="135" baseline="27777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August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2025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first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year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ended.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figure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includes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earlier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drawdown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£200,000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in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October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local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MRI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Scanner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Appeal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also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£32,710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volunteer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development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worker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post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which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crosses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between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Strategic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Priorities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spc="-20" dirty="0">
                <a:latin typeface="Arial"/>
                <a:cs typeface="Arial"/>
              </a:rPr>
              <a:t>CGS.</a:t>
            </a:r>
            <a:endParaRPr sz="1200">
              <a:latin typeface="Arial"/>
              <a:cs typeface="Arial"/>
            </a:endParaRPr>
          </a:p>
          <a:p>
            <a:pPr marL="38100" marR="573405">
              <a:lnSpc>
                <a:spcPct val="114999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unspent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£552,540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been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carried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over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added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available</a:t>
            </a:r>
            <a:r>
              <a:rPr sz="1200" spc="-25" dirty="0">
                <a:latin typeface="Arial"/>
                <a:cs typeface="Arial"/>
              </a:rPr>
              <a:t> for </a:t>
            </a:r>
            <a:r>
              <a:rPr sz="1200" spc="-10" dirty="0">
                <a:latin typeface="Arial"/>
                <a:cs typeface="Arial"/>
              </a:rPr>
              <a:t>2025/26.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7928229"/>
            <a:ext cx="2828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Actual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spend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across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each</a:t>
            </a:r>
            <a:r>
              <a:rPr sz="12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priority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 area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85799" y="8236584"/>
          <a:ext cx="5809615" cy="1088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9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610"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Reduced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Cost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Living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Shetland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81B3"/>
                      </a:solidFill>
                      <a:prstDash val="solid"/>
                    </a:lnL>
                    <a:lnR w="6350">
                      <a:solidFill>
                        <a:srgbClr val="0081B3"/>
                      </a:solidFill>
                      <a:prstDash val="solid"/>
                    </a:lnR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£484,516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81B3"/>
                      </a:solidFill>
                      <a:prstDash val="solid"/>
                    </a:lnL>
                    <a:lnR w="6350">
                      <a:solidFill>
                        <a:srgbClr val="0081B3"/>
                      </a:solidFill>
                      <a:prstDash val="solid"/>
                    </a:lnR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More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Younger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People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Wanting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Stay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Come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Back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Shetland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81B3"/>
                      </a:solidFill>
                      <a:prstDash val="solid"/>
                    </a:lnL>
                    <a:lnR w="6350">
                      <a:solidFill>
                        <a:srgbClr val="0081B3"/>
                      </a:solidFill>
                      <a:prstDash val="solid"/>
                    </a:lnR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£222,891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81B3"/>
                      </a:solidFill>
                      <a:prstDash val="solid"/>
                    </a:lnL>
                    <a:lnR w="6350">
                      <a:solidFill>
                        <a:srgbClr val="0081B3"/>
                      </a:solidFill>
                      <a:prstDash val="solid"/>
                    </a:lnR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Preservation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Enhancement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Shetland’s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Natural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Environment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81B3"/>
                      </a:solidFill>
                      <a:prstDash val="solid"/>
                    </a:lnL>
                    <a:lnR w="6350">
                      <a:solidFill>
                        <a:srgbClr val="0081B3"/>
                      </a:solidFill>
                      <a:prstDash val="solid"/>
                    </a:lnR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£97,073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81B3"/>
                      </a:solidFill>
                      <a:prstDash val="solid"/>
                    </a:lnL>
                    <a:lnR w="6350">
                      <a:solidFill>
                        <a:srgbClr val="0081B3"/>
                      </a:solidFill>
                      <a:prstDash val="solid"/>
                    </a:lnR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Improved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Housing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Supply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Affordability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81B3"/>
                      </a:solidFill>
                      <a:prstDash val="solid"/>
                    </a:lnL>
                    <a:lnR w="6350">
                      <a:solidFill>
                        <a:srgbClr val="0081B3"/>
                      </a:solidFill>
                      <a:prstDash val="solid"/>
                    </a:lnR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£14,500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81B3"/>
                      </a:solidFill>
                      <a:prstDash val="solid"/>
                    </a:lnL>
                    <a:lnR w="6350">
                      <a:solidFill>
                        <a:srgbClr val="0081B3"/>
                      </a:solidFill>
                      <a:prstDash val="solid"/>
                    </a:lnR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Better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Transport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Links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within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Between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Communities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81B3"/>
                      </a:solidFill>
                      <a:prstDash val="solid"/>
                    </a:lnL>
                    <a:lnR w="6350">
                      <a:solidFill>
                        <a:srgbClr val="0081B3"/>
                      </a:solidFill>
                      <a:prstDash val="solid"/>
                    </a:lnR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4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£32,770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81B3"/>
                      </a:solidFill>
                      <a:prstDash val="solid"/>
                    </a:lnL>
                    <a:lnR w="6350">
                      <a:solidFill>
                        <a:srgbClr val="0081B3"/>
                      </a:solidFill>
                      <a:prstDash val="solid"/>
                    </a:lnR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Better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Broadband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and/or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Mobile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Phone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Connections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81B3"/>
                      </a:solidFill>
                      <a:prstDash val="solid"/>
                    </a:lnL>
                    <a:lnR w="6350">
                      <a:solidFill>
                        <a:srgbClr val="0081B3"/>
                      </a:solidFill>
                      <a:prstDash val="solid"/>
                    </a:lnR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30"/>
                        </a:lnSpc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£0.00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81B3"/>
                      </a:solidFill>
                      <a:prstDash val="solid"/>
                    </a:lnL>
                    <a:lnR w="6350">
                      <a:solidFill>
                        <a:srgbClr val="0081B3"/>
                      </a:solidFill>
                      <a:prstDash val="solid"/>
                    </a:lnR>
                    <a:lnT w="6350">
                      <a:solidFill>
                        <a:srgbClr val="0081B3"/>
                      </a:solidFill>
                      <a:prstDash val="solid"/>
                    </a:lnT>
                    <a:lnB w="6350">
                      <a:solidFill>
                        <a:srgbClr val="0081B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120139" y="4515484"/>
            <a:ext cx="5326380" cy="3147060"/>
            <a:chOff x="1120139" y="4515484"/>
            <a:chExt cx="5326380" cy="31470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139" y="4515484"/>
              <a:ext cx="5326380" cy="3147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7435" y="4751831"/>
              <a:ext cx="1750060" cy="29093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62327" y="5394959"/>
              <a:ext cx="1750060" cy="22661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22347" y="4764023"/>
              <a:ext cx="1587753" cy="174853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76548" y="5032374"/>
              <a:ext cx="1245235" cy="2490470"/>
            </a:xfrm>
            <a:custGeom>
              <a:avLst/>
              <a:gdLst/>
              <a:ahLst/>
              <a:cxnLst/>
              <a:rect l="l" t="t" r="r" b="b"/>
              <a:pathLst>
                <a:path w="1245235" h="2490470">
                  <a:moveTo>
                    <a:pt x="0" y="0"/>
                  </a:moveTo>
                  <a:lnTo>
                    <a:pt x="0" y="2490470"/>
                  </a:lnTo>
                  <a:lnTo>
                    <a:pt x="47762" y="2489570"/>
                  </a:lnTo>
                  <a:lnTo>
                    <a:pt x="95071" y="2486894"/>
                  </a:lnTo>
                  <a:lnTo>
                    <a:pt x="141892" y="2482473"/>
                  </a:lnTo>
                  <a:lnTo>
                    <a:pt x="188194" y="2476340"/>
                  </a:lnTo>
                  <a:lnTo>
                    <a:pt x="233944" y="2468527"/>
                  </a:lnTo>
                  <a:lnTo>
                    <a:pt x="279111" y="2459065"/>
                  </a:lnTo>
                  <a:lnTo>
                    <a:pt x="323663" y="2447988"/>
                  </a:lnTo>
                  <a:lnTo>
                    <a:pt x="367565" y="2435328"/>
                  </a:lnTo>
                  <a:lnTo>
                    <a:pt x="410788" y="2421116"/>
                  </a:lnTo>
                  <a:lnTo>
                    <a:pt x="453298" y="2405385"/>
                  </a:lnTo>
                  <a:lnTo>
                    <a:pt x="495063" y="2388168"/>
                  </a:lnTo>
                  <a:lnTo>
                    <a:pt x="536050" y="2369496"/>
                  </a:lnTo>
                  <a:lnTo>
                    <a:pt x="576229" y="2349403"/>
                  </a:lnTo>
                  <a:lnTo>
                    <a:pt x="615565" y="2327919"/>
                  </a:lnTo>
                  <a:lnTo>
                    <a:pt x="654028" y="2305077"/>
                  </a:lnTo>
                  <a:lnTo>
                    <a:pt x="691585" y="2280910"/>
                  </a:lnTo>
                  <a:lnTo>
                    <a:pt x="728203" y="2255450"/>
                  </a:lnTo>
                  <a:lnTo>
                    <a:pt x="763850" y="2228729"/>
                  </a:lnTo>
                  <a:lnTo>
                    <a:pt x="798495" y="2200779"/>
                  </a:lnTo>
                  <a:lnTo>
                    <a:pt x="832104" y="2171633"/>
                  </a:lnTo>
                  <a:lnTo>
                    <a:pt x="864646" y="2141323"/>
                  </a:lnTo>
                  <a:lnTo>
                    <a:pt x="896088" y="2109881"/>
                  </a:lnTo>
                  <a:lnTo>
                    <a:pt x="926398" y="2077339"/>
                  </a:lnTo>
                  <a:lnTo>
                    <a:pt x="955544" y="2043730"/>
                  </a:lnTo>
                  <a:lnTo>
                    <a:pt x="983494" y="2009085"/>
                  </a:lnTo>
                  <a:lnTo>
                    <a:pt x="1010215" y="1973438"/>
                  </a:lnTo>
                  <a:lnTo>
                    <a:pt x="1035675" y="1936820"/>
                  </a:lnTo>
                  <a:lnTo>
                    <a:pt x="1059842" y="1899263"/>
                  </a:lnTo>
                  <a:lnTo>
                    <a:pt x="1082684" y="1860800"/>
                  </a:lnTo>
                  <a:lnTo>
                    <a:pt x="1104168" y="1821464"/>
                  </a:lnTo>
                  <a:lnTo>
                    <a:pt x="1124261" y="1781285"/>
                  </a:lnTo>
                  <a:lnTo>
                    <a:pt x="1142933" y="1740298"/>
                  </a:lnTo>
                  <a:lnTo>
                    <a:pt x="1160150" y="1698533"/>
                  </a:lnTo>
                  <a:lnTo>
                    <a:pt x="1175881" y="1656023"/>
                  </a:lnTo>
                  <a:lnTo>
                    <a:pt x="1190093" y="1612800"/>
                  </a:lnTo>
                  <a:lnTo>
                    <a:pt x="1202753" y="1568898"/>
                  </a:lnTo>
                  <a:lnTo>
                    <a:pt x="1213830" y="1524346"/>
                  </a:lnTo>
                  <a:lnTo>
                    <a:pt x="1223292" y="1479179"/>
                  </a:lnTo>
                  <a:lnTo>
                    <a:pt x="1231105" y="1433429"/>
                  </a:lnTo>
                  <a:lnTo>
                    <a:pt x="1237238" y="1387127"/>
                  </a:lnTo>
                  <a:lnTo>
                    <a:pt x="1241659" y="1340306"/>
                  </a:lnTo>
                  <a:lnTo>
                    <a:pt x="1244335" y="1292997"/>
                  </a:lnTo>
                  <a:lnTo>
                    <a:pt x="1245235" y="1245235"/>
                  </a:lnTo>
                  <a:lnTo>
                    <a:pt x="1244335" y="1197472"/>
                  </a:lnTo>
                  <a:lnTo>
                    <a:pt x="1241659" y="1150163"/>
                  </a:lnTo>
                  <a:lnTo>
                    <a:pt x="1237238" y="1103342"/>
                  </a:lnTo>
                  <a:lnTo>
                    <a:pt x="1231105" y="1057040"/>
                  </a:lnTo>
                  <a:lnTo>
                    <a:pt x="1223292" y="1011290"/>
                  </a:lnTo>
                  <a:lnTo>
                    <a:pt x="1213830" y="966123"/>
                  </a:lnTo>
                  <a:lnTo>
                    <a:pt x="1202753" y="921571"/>
                  </a:lnTo>
                  <a:lnTo>
                    <a:pt x="1190093" y="877669"/>
                  </a:lnTo>
                  <a:lnTo>
                    <a:pt x="1175881" y="834446"/>
                  </a:lnTo>
                  <a:lnTo>
                    <a:pt x="1160150" y="791936"/>
                  </a:lnTo>
                  <a:lnTo>
                    <a:pt x="1142933" y="750171"/>
                  </a:lnTo>
                  <a:lnTo>
                    <a:pt x="1124261" y="709184"/>
                  </a:lnTo>
                  <a:lnTo>
                    <a:pt x="1104168" y="669005"/>
                  </a:lnTo>
                  <a:lnTo>
                    <a:pt x="1082684" y="629669"/>
                  </a:lnTo>
                  <a:lnTo>
                    <a:pt x="1059842" y="591206"/>
                  </a:lnTo>
                  <a:lnTo>
                    <a:pt x="1035675" y="553649"/>
                  </a:lnTo>
                  <a:lnTo>
                    <a:pt x="1010215" y="517031"/>
                  </a:lnTo>
                  <a:lnTo>
                    <a:pt x="983494" y="481384"/>
                  </a:lnTo>
                  <a:lnTo>
                    <a:pt x="955544" y="446739"/>
                  </a:lnTo>
                  <a:lnTo>
                    <a:pt x="926398" y="413130"/>
                  </a:lnTo>
                  <a:lnTo>
                    <a:pt x="896088" y="380588"/>
                  </a:lnTo>
                  <a:lnTo>
                    <a:pt x="864646" y="349146"/>
                  </a:lnTo>
                  <a:lnTo>
                    <a:pt x="832104" y="318836"/>
                  </a:lnTo>
                  <a:lnTo>
                    <a:pt x="798495" y="289690"/>
                  </a:lnTo>
                  <a:lnTo>
                    <a:pt x="763850" y="261740"/>
                  </a:lnTo>
                  <a:lnTo>
                    <a:pt x="728203" y="235019"/>
                  </a:lnTo>
                  <a:lnTo>
                    <a:pt x="691585" y="209559"/>
                  </a:lnTo>
                  <a:lnTo>
                    <a:pt x="654028" y="185392"/>
                  </a:lnTo>
                  <a:lnTo>
                    <a:pt x="615565" y="162550"/>
                  </a:lnTo>
                  <a:lnTo>
                    <a:pt x="576229" y="141066"/>
                  </a:lnTo>
                  <a:lnTo>
                    <a:pt x="536050" y="120973"/>
                  </a:lnTo>
                  <a:lnTo>
                    <a:pt x="495063" y="102301"/>
                  </a:lnTo>
                  <a:lnTo>
                    <a:pt x="453298" y="85084"/>
                  </a:lnTo>
                  <a:lnTo>
                    <a:pt x="410788" y="69353"/>
                  </a:lnTo>
                  <a:lnTo>
                    <a:pt x="367565" y="55141"/>
                  </a:lnTo>
                  <a:lnTo>
                    <a:pt x="323663" y="42481"/>
                  </a:lnTo>
                  <a:lnTo>
                    <a:pt x="279111" y="31404"/>
                  </a:lnTo>
                  <a:lnTo>
                    <a:pt x="233944" y="21942"/>
                  </a:lnTo>
                  <a:lnTo>
                    <a:pt x="188194" y="14129"/>
                  </a:lnTo>
                  <a:lnTo>
                    <a:pt x="141892" y="7996"/>
                  </a:lnTo>
                  <a:lnTo>
                    <a:pt x="95071" y="3575"/>
                  </a:lnTo>
                  <a:lnTo>
                    <a:pt x="47762" y="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D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31313" y="5669279"/>
              <a:ext cx="1245235" cy="1853564"/>
            </a:xfrm>
            <a:custGeom>
              <a:avLst/>
              <a:gdLst/>
              <a:ahLst/>
              <a:cxnLst/>
              <a:rect l="l" t="t" r="r" b="b"/>
              <a:pathLst>
                <a:path w="1245235" h="1853565">
                  <a:moveTo>
                    <a:pt x="158623" y="0"/>
                  </a:moveTo>
                  <a:lnTo>
                    <a:pt x="135499" y="43314"/>
                  </a:lnTo>
                  <a:lnTo>
                    <a:pt x="114143" y="87408"/>
                  </a:lnTo>
                  <a:lnTo>
                    <a:pt x="94570" y="132227"/>
                  </a:lnTo>
                  <a:lnTo>
                    <a:pt x="76794" y="177718"/>
                  </a:lnTo>
                  <a:lnTo>
                    <a:pt x="60828" y="223824"/>
                  </a:lnTo>
                  <a:lnTo>
                    <a:pt x="46688" y="270493"/>
                  </a:lnTo>
                  <a:lnTo>
                    <a:pt x="34386" y="317668"/>
                  </a:lnTo>
                  <a:lnTo>
                    <a:pt x="23938" y="365297"/>
                  </a:lnTo>
                  <a:lnTo>
                    <a:pt x="15358" y="413324"/>
                  </a:lnTo>
                  <a:lnTo>
                    <a:pt x="8660" y="461696"/>
                  </a:lnTo>
                  <a:lnTo>
                    <a:pt x="3858" y="510357"/>
                  </a:lnTo>
                  <a:lnTo>
                    <a:pt x="967" y="559253"/>
                  </a:lnTo>
                  <a:lnTo>
                    <a:pt x="0" y="608329"/>
                  </a:lnTo>
                  <a:lnTo>
                    <a:pt x="899" y="656092"/>
                  </a:lnTo>
                  <a:lnTo>
                    <a:pt x="3575" y="703401"/>
                  </a:lnTo>
                  <a:lnTo>
                    <a:pt x="7996" y="750222"/>
                  </a:lnTo>
                  <a:lnTo>
                    <a:pt x="14129" y="796524"/>
                  </a:lnTo>
                  <a:lnTo>
                    <a:pt x="21942" y="842274"/>
                  </a:lnTo>
                  <a:lnTo>
                    <a:pt x="31404" y="887441"/>
                  </a:lnTo>
                  <a:lnTo>
                    <a:pt x="42481" y="931993"/>
                  </a:lnTo>
                  <a:lnTo>
                    <a:pt x="55141" y="975895"/>
                  </a:lnTo>
                  <a:lnTo>
                    <a:pt x="69353" y="1019118"/>
                  </a:lnTo>
                  <a:lnTo>
                    <a:pt x="85084" y="1061628"/>
                  </a:lnTo>
                  <a:lnTo>
                    <a:pt x="102301" y="1103393"/>
                  </a:lnTo>
                  <a:lnTo>
                    <a:pt x="120973" y="1144380"/>
                  </a:lnTo>
                  <a:lnTo>
                    <a:pt x="141066" y="1184559"/>
                  </a:lnTo>
                  <a:lnTo>
                    <a:pt x="162550" y="1223895"/>
                  </a:lnTo>
                  <a:lnTo>
                    <a:pt x="185392" y="1262358"/>
                  </a:lnTo>
                  <a:lnTo>
                    <a:pt x="209559" y="1299915"/>
                  </a:lnTo>
                  <a:lnTo>
                    <a:pt x="235019" y="1336533"/>
                  </a:lnTo>
                  <a:lnTo>
                    <a:pt x="261740" y="1372180"/>
                  </a:lnTo>
                  <a:lnTo>
                    <a:pt x="289690" y="1406825"/>
                  </a:lnTo>
                  <a:lnTo>
                    <a:pt x="318836" y="1440434"/>
                  </a:lnTo>
                  <a:lnTo>
                    <a:pt x="349146" y="1472976"/>
                  </a:lnTo>
                  <a:lnTo>
                    <a:pt x="380588" y="1504418"/>
                  </a:lnTo>
                  <a:lnTo>
                    <a:pt x="413130" y="1534728"/>
                  </a:lnTo>
                  <a:lnTo>
                    <a:pt x="446739" y="1563874"/>
                  </a:lnTo>
                  <a:lnTo>
                    <a:pt x="481384" y="1591824"/>
                  </a:lnTo>
                  <a:lnTo>
                    <a:pt x="517031" y="1618545"/>
                  </a:lnTo>
                  <a:lnTo>
                    <a:pt x="553649" y="1644005"/>
                  </a:lnTo>
                  <a:lnTo>
                    <a:pt x="591206" y="1668172"/>
                  </a:lnTo>
                  <a:lnTo>
                    <a:pt x="629669" y="1691014"/>
                  </a:lnTo>
                  <a:lnTo>
                    <a:pt x="669005" y="1712498"/>
                  </a:lnTo>
                  <a:lnTo>
                    <a:pt x="709184" y="1732591"/>
                  </a:lnTo>
                  <a:lnTo>
                    <a:pt x="750171" y="1751263"/>
                  </a:lnTo>
                  <a:lnTo>
                    <a:pt x="791936" y="1768480"/>
                  </a:lnTo>
                  <a:lnTo>
                    <a:pt x="834446" y="1784211"/>
                  </a:lnTo>
                  <a:lnTo>
                    <a:pt x="877669" y="1798423"/>
                  </a:lnTo>
                  <a:lnTo>
                    <a:pt x="921571" y="1811083"/>
                  </a:lnTo>
                  <a:lnTo>
                    <a:pt x="966123" y="1822160"/>
                  </a:lnTo>
                  <a:lnTo>
                    <a:pt x="1011290" y="1831622"/>
                  </a:lnTo>
                  <a:lnTo>
                    <a:pt x="1057040" y="1839435"/>
                  </a:lnTo>
                  <a:lnTo>
                    <a:pt x="1103342" y="1845568"/>
                  </a:lnTo>
                  <a:lnTo>
                    <a:pt x="1150163" y="1849989"/>
                  </a:lnTo>
                  <a:lnTo>
                    <a:pt x="1197472" y="1852665"/>
                  </a:lnTo>
                  <a:lnTo>
                    <a:pt x="1245235" y="1853564"/>
                  </a:lnTo>
                  <a:lnTo>
                    <a:pt x="1245235" y="608329"/>
                  </a:lnTo>
                  <a:lnTo>
                    <a:pt x="158623" y="0"/>
                  </a:lnTo>
                  <a:close/>
                </a:path>
              </a:pathLst>
            </a:custGeom>
            <a:solidFill>
              <a:srgbClr val="0F6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9936" y="5032374"/>
              <a:ext cx="1087120" cy="1245235"/>
            </a:xfrm>
            <a:custGeom>
              <a:avLst/>
              <a:gdLst/>
              <a:ahLst/>
              <a:cxnLst/>
              <a:rect l="l" t="t" r="r" b="b"/>
              <a:pathLst>
                <a:path w="1087120" h="1245235">
                  <a:moveTo>
                    <a:pt x="1086612" y="0"/>
                  </a:moveTo>
                  <a:lnTo>
                    <a:pt x="1036670" y="997"/>
                  </a:lnTo>
                  <a:lnTo>
                    <a:pt x="987069" y="3971"/>
                  </a:lnTo>
                  <a:lnTo>
                    <a:pt x="937855" y="8892"/>
                  </a:lnTo>
                  <a:lnTo>
                    <a:pt x="889079" y="15733"/>
                  </a:lnTo>
                  <a:lnTo>
                    <a:pt x="840788" y="24464"/>
                  </a:lnTo>
                  <a:lnTo>
                    <a:pt x="793031" y="35056"/>
                  </a:lnTo>
                  <a:lnTo>
                    <a:pt x="745858" y="47482"/>
                  </a:lnTo>
                  <a:lnTo>
                    <a:pt x="699317" y="61713"/>
                  </a:lnTo>
                  <a:lnTo>
                    <a:pt x="653457" y="77719"/>
                  </a:lnTo>
                  <a:lnTo>
                    <a:pt x="608326" y="95472"/>
                  </a:lnTo>
                  <a:lnTo>
                    <a:pt x="563974" y="114945"/>
                  </a:lnTo>
                  <a:lnTo>
                    <a:pt x="520449" y="136107"/>
                  </a:lnTo>
                  <a:lnTo>
                    <a:pt x="477799" y="158931"/>
                  </a:lnTo>
                  <a:lnTo>
                    <a:pt x="436075" y="183388"/>
                  </a:lnTo>
                  <a:lnTo>
                    <a:pt x="395324" y="209449"/>
                  </a:lnTo>
                  <a:lnTo>
                    <a:pt x="355595" y="237086"/>
                  </a:lnTo>
                  <a:lnTo>
                    <a:pt x="316937" y="266270"/>
                  </a:lnTo>
                  <a:lnTo>
                    <a:pt x="279400" y="296973"/>
                  </a:lnTo>
                  <a:lnTo>
                    <a:pt x="243030" y="329165"/>
                  </a:lnTo>
                  <a:lnTo>
                    <a:pt x="207878" y="362818"/>
                  </a:lnTo>
                  <a:lnTo>
                    <a:pt x="173993" y="397904"/>
                  </a:lnTo>
                  <a:lnTo>
                    <a:pt x="141422" y="434395"/>
                  </a:lnTo>
                  <a:lnTo>
                    <a:pt x="110215" y="472260"/>
                  </a:lnTo>
                  <a:lnTo>
                    <a:pt x="80420" y="511473"/>
                  </a:lnTo>
                  <a:lnTo>
                    <a:pt x="52087" y="552003"/>
                  </a:lnTo>
                  <a:lnTo>
                    <a:pt x="25264" y="593823"/>
                  </a:lnTo>
                  <a:lnTo>
                    <a:pt x="0" y="636905"/>
                  </a:lnTo>
                  <a:lnTo>
                    <a:pt x="1086612" y="1245235"/>
                  </a:lnTo>
                  <a:lnTo>
                    <a:pt x="1086612" y="0"/>
                  </a:lnTo>
                  <a:close/>
                </a:path>
              </a:pathLst>
            </a:custGeom>
            <a:solidFill>
              <a:srgbClr val="044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806951" y="6158534"/>
              <a:ext cx="427875" cy="28138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34002" y="6185534"/>
              <a:ext cx="330326" cy="18415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47187" y="6474002"/>
              <a:ext cx="427875" cy="28138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74238" y="6500367"/>
              <a:ext cx="330326" cy="18415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69691" y="5622086"/>
              <a:ext cx="427875" cy="28138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96488" y="5648451"/>
              <a:ext cx="330326" cy="18415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120139" y="4515484"/>
            <a:ext cx="5326380" cy="3147060"/>
          </a:xfrm>
          <a:prstGeom prst="rect">
            <a:avLst/>
          </a:prstGeom>
          <a:ln w="9525">
            <a:solidFill>
              <a:srgbClr val="BEBEBE"/>
            </a:solidFill>
          </a:ln>
        </p:spPr>
        <p:txBody>
          <a:bodyPr vert="horz" wrap="square" lIns="0" tIns="81915" rIns="0" bIns="0" rtlCol="0">
            <a:spAutoFit/>
          </a:bodyPr>
          <a:lstStyle/>
          <a:p>
            <a:pPr marL="1791970">
              <a:lnSpc>
                <a:spcPct val="100000"/>
              </a:lnSpc>
              <a:spcBef>
                <a:spcPts val="645"/>
              </a:spcBef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Strategic</a:t>
            </a:r>
            <a:r>
              <a:rPr sz="18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Spend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65"/>
              </a:spcBef>
            </a:pPr>
            <a:endParaRPr sz="1800">
              <a:latin typeface="Arial"/>
              <a:cs typeface="Arial"/>
            </a:endParaRPr>
          </a:p>
          <a:p>
            <a:pPr marL="1816100">
              <a:lnSpc>
                <a:spcPct val="100000"/>
              </a:lnSpc>
            </a:pP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17%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30"/>
              </a:spcBef>
            </a:pPr>
            <a:endParaRPr sz="1000">
              <a:latin typeface="Arial"/>
              <a:cs typeface="Arial"/>
            </a:endParaRPr>
          </a:p>
          <a:p>
            <a:pPr marL="434340" algn="ctr">
              <a:lnSpc>
                <a:spcPct val="100000"/>
              </a:lnSpc>
            </a:pP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000">
              <a:latin typeface="Arial"/>
              <a:cs typeface="Arial"/>
            </a:endParaRPr>
          </a:p>
          <a:p>
            <a:pPr marL="1593850">
              <a:lnSpc>
                <a:spcPct val="100000"/>
              </a:lnSpc>
            </a:pP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33%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632830" y="5973851"/>
            <a:ext cx="737870" cy="607695"/>
            <a:chOff x="5632830" y="5973851"/>
            <a:chExt cx="737870" cy="607695"/>
          </a:xfrm>
        </p:grpSpPr>
        <p:sp>
          <p:nvSpPr>
            <p:cNvPr id="24" name="object 24"/>
            <p:cNvSpPr/>
            <p:nvPr/>
          </p:nvSpPr>
          <p:spPr>
            <a:xfrm>
              <a:off x="5632830" y="5973851"/>
              <a:ext cx="737870" cy="607695"/>
            </a:xfrm>
            <a:custGeom>
              <a:avLst/>
              <a:gdLst/>
              <a:ahLst/>
              <a:cxnLst/>
              <a:rect l="l" t="t" r="r" b="b"/>
              <a:pathLst>
                <a:path w="737870" h="607695">
                  <a:moveTo>
                    <a:pt x="737425" y="0"/>
                  </a:moveTo>
                  <a:lnTo>
                    <a:pt x="0" y="0"/>
                  </a:lnTo>
                  <a:lnTo>
                    <a:pt x="0" y="607669"/>
                  </a:lnTo>
                  <a:lnTo>
                    <a:pt x="737425" y="607669"/>
                  </a:lnTo>
                  <a:lnTo>
                    <a:pt x="737425" y="0"/>
                  </a:lnTo>
                  <a:close/>
                </a:path>
              </a:pathLst>
            </a:custGeom>
            <a:solidFill>
              <a:srgbClr val="F1F1F1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90234" y="604631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EFCD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90234" y="6248876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5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0F6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90234" y="6451441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4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044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632830" y="5973851"/>
            <a:ext cx="737870" cy="60769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90"/>
              </a:spcBef>
            </a:pP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Available</a:t>
            </a:r>
            <a:endParaRPr sz="900">
              <a:latin typeface="Arial"/>
              <a:cs typeface="Arial"/>
            </a:endParaRPr>
          </a:p>
          <a:p>
            <a:pPr marL="139700" marR="43180">
              <a:lnSpc>
                <a:spcPts val="1600"/>
              </a:lnSpc>
              <a:spcBef>
                <a:spcPts val="135"/>
              </a:spcBef>
            </a:pP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Awarded Remaining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435609"/>
            <a:ext cx="6188710" cy="4151629"/>
            <a:chOff x="685800" y="435609"/>
            <a:chExt cx="6188710" cy="415162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69559" y="435609"/>
              <a:ext cx="1504949" cy="91813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85800" y="1371599"/>
              <a:ext cx="5760720" cy="3215640"/>
            </a:xfrm>
            <a:custGeom>
              <a:avLst/>
              <a:gdLst/>
              <a:ahLst/>
              <a:cxnLst/>
              <a:rect l="l" t="t" r="r" b="b"/>
              <a:pathLst>
                <a:path w="5760720" h="3215640">
                  <a:moveTo>
                    <a:pt x="5760720" y="0"/>
                  </a:moveTo>
                  <a:lnTo>
                    <a:pt x="0" y="0"/>
                  </a:lnTo>
                  <a:lnTo>
                    <a:pt x="0" y="3215640"/>
                  </a:lnTo>
                  <a:lnTo>
                    <a:pt x="5760720" y="3215640"/>
                  </a:lnTo>
                  <a:lnTo>
                    <a:pt x="576072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20" y="1888235"/>
              <a:ext cx="5207381" cy="228434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73100" y="9053372"/>
            <a:ext cx="6174740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Strategic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12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projects/initiatives,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64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individuals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bursaries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training </a:t>
            </a:r>
            <a:r>
              <a:rPr sz="1200" dirty="0">
                <a:latin typeface="Arial"/>
                <a:cs typeface="Arial"/>
              </a:rPr>
              <a:t>grants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11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businesses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through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apprenticeship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small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businesses.</a:t>
            </a:r>
            <a:r>
              <a:rPr sz="1200" spc="32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full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list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strategic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found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page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11.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6988" y="4200270"/>
            <a:ext cx="23171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37565" algn="l"/>
                <a:tab pos="1663064" algn="l"/>
              </a:tabLst>
            </a:pPr>
            <a:r>
              <a:rPr sz="900" spc="-10" dirty="0">
                <a:solidFill>
                  <a:srgbClr val="BEBEBE"/>
                </a:solidFill>
                <a:latin typeface="Arial"/>
                <a:cs typeface="Arial"/>
              </a:rPr>
              <a:t>Broadband/IT</a:t>
            </a:r>
            <a:r>
              <a:rPr sz="900" dirty="0">
                <a:solidFill>
                  <a:srgbClr val="BEBEBE"/>
                </a:solidFill>
                <a:latin typeface="Arial"/>
                <a:cs typeface="Arial"/>
              </a:rPr>
              <a:t>	Cost</a:t>
            </a:r>
            <a:r>
              <a:rPr sz="900" spc="-5" dirty="0">
                <a:solidFill>
                  <a:srgbClr val="BEBEBE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BEBEBE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BEBEBE"/>
                </a:solidFill>
                <a:latin typeface="Arial"/>
                <a:cs typeface="Arial"/>
              </a:rPr>
              <a:t> living</a:t>
            </a:r>
            <a:r>
              <a:rPr sz="900" dirty="0">
                <a:solidFill>
                  <a:srgbClr val="BEBEBE"/>
                </a:solidFill>
                <a:latin typeface="Arial"/>
                <a:cs typeface="Arial"/>
              </a:rPr>
              <a:t>	</a:t>
            </a:r>
            <a:r>
              <a:rPr sz="900" spc="-10" dirty="0">
                <a:solidFill>
                  <a:srgbClr val="BEBEBE"/>
                </a:solidFill>
                <a:latin typeface="Arial"/>
                <a:cs typeface="Arial"/>
              </a:rPr>
              <a:t>Environment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0835" y="4200270"/>
            <a:ext cx="431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BEBEBE"/>
                </a:solidFill>
                <a:latin typeface="Arial"/>
                <a:cs typeface="Arial"/>
              </a:rPr>
              <a:t>Housing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5060" y="4200270"/>
            <a:ext cx="5016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BEBEBE"/>
                </a:solidFill>
                <a:latin typeface="Arial"/>
                <a:cs typeface="Arial"/>
              </a:rPr>
              <a:t>Transport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72785" y="4200270"/>
            <a:ext cx="445134" cy="29400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8100" marR="5080" indent="-38100">
              <a:lnSpc>
                <a:spcPts val="1030"/>
              </a:lnSpc>
              <a:spcBef>
                <a:spcPts val="175"/>
              </a:spcBef>
            </a:pPr>
            <a:r>
              <a:rPr sz="900" spc="-10" dirty="0">
                <a:solidFill>
                  <a:srgbClr val="BEBEBE"/>
                </a:solidFill>
                <a:latin typeface="Arial"/>
                <a:cs typeface="Arial"/>
              </a:rPr>
              <a:t>Younger People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7111" y="3907472"/>
            <a:ext cx="429374" cy="30118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84097" y="3915092"/>
            <a:ext cx="299085" cy="169545"/>
          </a:xfrm>
          <a:prstGeom prst="rect">
            <a:avLst/>
          </a:prstGeom>
          <a:solidFill>
            <a:srgbClr val="0F6F82">
              <a:alpha val="30195"/>
            </a:srgbClr>
          </a:solidFill>
          <a:ln w="9525">
            <a:solidFill>
              <a:srgbClr val="FFFFFF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95"/>
              </a:spcBef>
            </a:pP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0.00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20239" y="1920252"/>
            <a:ext cx="779805" cy="29970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928241" y="1927415"/>
            <a:ext cx="648335" cy="169545"/>
          </a:xfrm>
          <a:prstGeom prst="rect">
            <a:avLst/>
          </a:prstGeom>
          <a:solidFill>
            <a:srgbClr val="0F6F82">
              <a:alpha val="30195"/>
            </a:srgbClr>
          </a:solidFill>
          <a:ln w="9525">
            <a:solidFill>
              <a:srgbClr val="FFFFFF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9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484,516.00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72155" y="3509784"/>
            <a:ext cx="714374" cy="299707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779014" y="3516947"/>
            <a:ext cx="584835" cy="169545"/>
          </a:xfrm>
          <a:prstGeom prst="rect">
            <a:avLst/>
          </a:prstGeom>
          <a:solidFill>
            <a:srgbClr val="0F6F82">
              <a:alpha val="30195"/>
            </a:srgbClr>
          </a:solidFill>
          <a:ln w="9525">
            <a:solidFill>
              <a:srgbClr val="FFFFFF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9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97,073.00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90544" y="3848036"/>
            <a:ext cx="715873" cy="30118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597909" y="3855656"/>
            <a:ext cx="584835" cy="169545"/>
          </a:xfrm>
          <a:prstGeom prst="rect">
            <a:avLst/>
          </a:prstGeom>
          <a:solidFill>
            <a:srgbClr val="0F6F82">
              <a:alpha val="30195"/>
            </a:srgbClr>
          </a:solidFill>
          <a:ln w="9525">
            <a:solidFill>
              <a:srgbClr val="FFFFFF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95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14,500.00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408932" y="3773436"/>
            <a:ext cx="715873" cy="299707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416933" y="3780726"/>
            <a:ext cx="584835" cy="169545"/>
          </a:xfrm>
          <a:prstGeom prst="rect">
            <a:avLst/>
          </a:prstGeom>
          <a:solidFill>
            <a:srgbClr val="0F6F82">
              <a:alpha val="30195"/>
            </a:srgbClr>
          </a:solidFill>
          <a:ln w="9525">
            <a:solidFill>
              <a:srgbClr val="FFFFFF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9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32,770.00</a:t>
            </a:r>
            <a:endParaRPr sz="9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96840" y="2980956"/>
            <a:ext cx="778294" cy="299707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204078" y="2988373"/>
            <a:ext cx="648335" cy="169545"/>
          </a:xfrm>
          <a:prstGeom prst="rect">
            <a:avLst/>
          </a:prstGeom>
          <a:solidFill>
            <a:srgbClr val="0F6F82">
              <a:alpha val="30195"/>
            </a:srgbClr>
          </a:solidFill>
          <a:ln w="9525">
            <a:solidFill>
              <a:srgbClr val="FFFFFF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9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225,891.00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31973" y="1440560"/>
            <a:ext cx="2484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SPEND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85800" y="1371599"/>
            <a:ext cx="5760720" cy="3215640"/>
          </a:xfrm>
          <a:custGeom>
            <a:avLst/>
            <a:gdLst/>
            <a:ahLst/>
            <a:cxnLst/>
            <a:rect l="l" t="t" r="r" b="b"/>
            <a:pathLst>
              <a:path w="5760720" h="3215640">
                <a:moveTo>
                  <a:pt x="0" y="3215640"/>
                </a:moveTo>
                <a:lnTo>
                  <a:pt x="5760720" y="3215640"/>
                </a:lnTo>
                <a:lnTo>
                  <a:pt x="5760720" y="0"/>
                </a:lnTo>
                <a:lnTo>
                  <a:pt x="0" y="0"/>
                </a:lnTo>
                <a:lnTo>
                  <a:pt x="0" y="3215640"/>
                </a:lnTo>
                <a:close/>
              </a:path>
            </a:pathLst>
          </a:custGeom>
          <a:ln w="6349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685800" y="4988813"/>
            <a:ext cx="5768340" cy="3710940"/>
            <a:chOff x="685800" y="4988813"/>
            <a:chExt cx="5768340" cy="3710940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5800" y="4988813"/>
              <a:ext cx="5768340" cy="37109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17775" y="5218175"/>
              <a:ext cx="2717292" cy="34808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48155" y="6793991"/>
              <a:ext cx="1920113" cy="190499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5672" y="6801649"/>
              <a:ext cx="1982597" cy="115274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6423" y="6803135"/>
              <a:ext cx="2064258" cy="99441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00327" y="5233415"/>
              <a:ext cx="2070227" cy="221030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295525" y="5505703"/>
              <a:ext cx="2194560" cy="3117850"/>
            </a:xfrm>
            <a:custGeom>
              <a:avLst/>
              <a:gdLst/>
              <a:ahLst/>
              <a:cxnLst/>
              <a:rect l="l" t="t" r="r" b="b"/>
              <a:pathLst>
                <a:path w="2194560" h="3117850">
                  <a:moveTo>
                    <a:pt x="635635" y="0"/>
                  </a:moveTo>
                  <a:lnTo>
                    <a:pt x="635635" y="1558925"/>
                  </a:lnTo>
                  <a:lnTo>
                    <a:pt x="0" y="2982341"/>
                  </a:lnTo>
                  <a:lnTo>
                    <a:pt x="46446" y="3002178"/>
                  </a:lnTo>
                  <a:lnTo>
                    <a:pt x="93440" y="3020479"/>
                  </a:lnTo>
                  <a:lnTo>
                    <a:pt x="140944" y="3037233"/>
                  </a:lnTo>
                  <a:lnTo>
                    <a:pt x="188920" y="3052433"/>
                  </a:lnTo>
                  <a:lnTo>
                    <a:pt x="237330" y="3066070"/>
                  </a:lnTo>
                  <a:lnTo>
                    <a:pt x="286134" y="3078135"/>
                  </a:lnTo>
                  <a:lnTo>
                    <a:pt x="335297" y="3088619"/>
                  </a:lnTo>
                  <a:lnTo>
                    <a:pt x="384778" y="3097515"/>
                  </a:lnTo>
                  <a:lnTo>
                    <a:pt x="434540" y="3104812"/>
                  </a:lnTo>
                  <a:lnTo>
                    <a:pt x="484545" y="3110503"/>
                  </a:lnTo>
                  <a:lnTo>
                    <a:pt x="534754" y="3114579"/>
                  </a:lnTo>
                  <a:lnTo>
                    <a:pt x="585130" y="3117030"/>
                  </a:lnTo>
                  <a:lnTo>
                    <a:pt x="635635" y="3117849"/>
                  </a:lnTo>
                  <a:lnTo>
                    <a:pt x="684196" y="3117108"/>
                  </a:lnTo>
                  <a:lnTo>
                    <a:pt x="732387" y="3114896"/>
                  </a:lnTo>
                  <a:lnTo>
                    <a:pt x="780187" y="3111237"/>
                  </a:lnTo>
                  <a:lnTo>
                    <a:pt x="827573" y="3106152"/>
                  </a:lnTo>
                  <a:lnTo>
                    <a:pt x="874525" y="3099662"/>
                  </a:lnTo>
                  <a:lnTo>
                    <a:pt x="921020" y="3091789"/>
                  </a:lnTo>
                  <a:lnTo>
                    <a:pt x="967037" y="3082555"/>
                  </a:lnTo>
                  <a:lnTo>
                    <a:pt x="1012555" y="3071981"/>
                  </a:lnTo>
                  <a:lnTo>
                    <a:pt x="1057552" y="3060088"/>
                  </a:lnTo>
                  <a:lnTo>
                    <a:pt x="1102006" y="3046898"/>
                  </a:lnTo>
                  <a:lnTo>
                    <a:pt x="1145897" y="3032433"/>
                  </a:lnTo>
                  <a:lnTo>
                    <a:pt x="1189202" y="3016715"/>
                  </a:lnTo>
                  <a:lnTo>
                    <a:pt x="1231899" y="2999764"/>
                  </a:lnTo>
                  <a:lnTo>
                    <a:pt x="1273968" y="2981603"/>
                  </a:lnTo>
                  <a:lnTo>
                    <a:pt x="1315387" y="2962252"/>
                  </a:lnTo>
                  <a:lnTo>
                    <a:pt x="1356134" y="2941734"/>
                  </a:lnTo>
                  <a:lnTo>
                    <a:pt x="1396187" y="2920071"/>
                  </a:lnTo>
                  <a:lnTo>
                    <a:pt x="1435526" y="2897283"/>
                  </a:lnTo>
                  <a:lnTo>
                    <a:pt x="1474128" y="2873392"/>
                  </a:lnTo>
                  <a:lnTo>
                    <a:pt x="1511972" y="2848420"/>
                  </a:lnTo>
                  <a:lnTo>
                    <a:pt x="1549037" y="2822388"/>
                  </a:lnTo>
                  <a:lnTo>
                    <a:pt x="1585300" y="2795318"/>
                  </a:lnTo>
                  <a:lnTo>
                    <a:pt x="1620741" y="2767232"/>
                  </a:lnTo>
                  <a:lnTo>
                    <a:pt x="1655338" y="2738151"/>
                  </a:lnTo>
                  <a:lnTo>
                    <a:pt x="1689069" y="2708097"/>
                  </a:lnTo>
                  <a:lnTo>
                    <a:pt x="1721912" y="2677090"/>
                  </a:lnTo>
                  <a:lnTo>
                    <a:pt x="1753847" y="2645154"/>
                  </a:lnTo>
                  <a:lnTo>
                    <a:pt x="1784851" y="2612308"/>
                  </a:lnTo>
                  <a:lnTo>
                    <a:pt x="1814904" y="2578576"/>
                  </a:lnTo>
                  <a:lnTo>
                    <a:pt x="1843983" y="2543978"/>
                  </a:lnTo>
                  <a:lnTo>
                    <a:pt x="1872067" y="2508536"/>
                  </a:lnTo>
                  <a:lnTo>
                    <a:pt x="1899134" y="2472272"/>
                  </a:lnTo>
                  <a:lnTo>
                    <a:pt x="1925164" y="2435206"/>
                  </a:lnTo>
                  <a:lnTo>
                    <a:pt x="1950133" y="2397362"/>
                  </a:lnTo>
                  <a:lnTo>
                    <a:pt x="1974022" y="2358759"/>
                  </a:lnTo>
                  <a:lnTo>
                    <a:pt x="1996807" y="2319421"/>
                  </a:lnTo>
                  <a:lnTo>
                    <a:pt x="2018469" y="2279368"/>
                  </a:lnTo>
                  <a:lnTo>
                    <a:pt x="2038984" y="2238621"/>
                  </a:lnTo>
                  <a:lnTo>
                    <a:pt x="2058332" y="2197204"/>
                  </a:lnTo>
                  <a:lnTo>
                    <a:pt x="2076491" y="2155136"/>
                  </a:lnTo>
                  <a:lnTo>
                    <a:pt x="2093440" y="2112440"/>
                  </a:lnTo>
                  <a:lnTo>
                    <a:pt x="2109156" y="2069137"/>
                  </a:lnTo>
                  <a:lnTo>
                    <a:pt x="2123619" y="2025249"/>
                  </a:lnTo>
                  <a:lnTo>
                    <a:pt x="2136807" y="1980797"/>
                  </a:lnTo>
                  <a:lnTo>
                    <a:pt x="2148698" y="1935804"/>
                  </a:lnTo>
                  <a:lnTo>
                    <a:pt x="2159271" y="1890289"/>
                  </a:lnTo>
                  <a:lnTo>
                    <a:pt x="2168504" y="1844276"/>
                  </a:lnTo>
                  <a:lnTo>
                    <a:pt x="2176375" y="1797785"/>
                  </a:lnTo>
                  <a:lnTo>
                    <a:pt x="2182864" y="1750838"/>
                  </a:lnTo>
                  <a:lnTo>
                    <a:pt x="2187949" y="1703457"/>
                  </a:lnTo>
                  <a:lnTo>
                    <a:pt x="2191607" y="1655664"/>
                  </a:lnTo>
                  <a:lnTo>
                    <a:pt x="2193818" y="1607479"/>
                  </a:lnTo>
                  <a:lnTo>
                    <a:pt x="2194560" y="1558925"/>
                  </a:lnTo>
                  <a:lnTo>
                    <a:pt x="2193818" y="1510370"/>
                  </a:lnTo>
                  <a:lnTo>
                    <a:pt x="2191607" y="1462185"/>
                  </a:lnTo>
                  <a:lnTo>
                    <a:pt x="2187949" y="1414392"/>
                  </a:lnTo>
                  <a:lnTo>
                    <a:pt x="2182864" y="1367011"/>
                  </a:lnTo>
                  <a:lnTo>
                    <a:pt x="2176375" y="1320064"/>
                  </a:lnTo>
                  <a:lnTo>
                    <a:pt x="2168504" y="1273573"/>
                  </a:lnTo>
                  <a:lnTo>
                    <a:pt x="2159271" y="1227560"/>
                  </a:lnTo>
                  <a:lnTo>
                    <a:pt x="2148698" y="1182045"/>
                  </a:lnTo>
                  <a:lnTo>
                    <a:pt x="2136807" y="1137052"/>
                  </a:lnTo>
                  <a:lnTo>
                    <a:pt x="2123619" y="1092600"/>
                  </a:lnTo>
                  <a:lnTo>
                    <a:pt x="2109156" y="1048712"/>
                  </a:lnTo>
                  <a:lnTo>
                    <a:pt x="2093440" y="1005409"/>
                  </a:lnTo>
                  <a:lnTo>
                    <a:pt x="2076491" y="962713"/>
                  </a:lnTo>
                  <a:lnTo>
                    <a:pt x="2058332" y="920645"/>
                  </a:lnTo>
                  <a:lnTo>
                    <a:pt x="2038984" y="879228"/>
                  </a:lnTo>
                  <a:lnTo>
                    <a:pt x="2018469" y="838481"/>
                  </a:lnTo>
                  <a:lnTo>
                    <a:pt x="1996807" y="798428"/>
                  </a:lnTo>
                  <a:lnTo>
                    <a:pt x="1974022" y="759090"/>
                  </a:lnTo>
                  <a:lnTo>
                    <a:pt x="1950133" y="720487"/>
                  </a:lnTo>
                  <a:lnTo>
                    <a:pt x="1925164" y="682643"/>
                  </a:lnTo>
                  <a:lnTo>
                    <a:pt x="1899134" y="645577"/>
                  </a:lnTo>
                  <a:lnTo>
                    <a:pt x="1872067" y="609313"/>
                  </a:lnTo>
                  <a:lnTo>
                    <a:pt x="1843983" y="573871"/>
                  </a:lnTo>
                  <a:lnTo>
                    <a:pt x="1814904" y="539273"/>
                  </a:lnTo>
                  <a:lnTo>
                    <a:pt x="1784851" y="505541"/>
                  </a:lnTo>
                  <a:lnTo>
                    <a:pt x="1753847" y="472695"/>
                  </a:lnTo>
                  <a:lnTo>
                    <a:pt x="1721912" y="440759"/>
                  </a:lnTo>
                  <a:lnTo>
                    <a:pt x="1689069" y="409752"/>
                  </a:lnTo>
                  <a:lnTo>
                    <a:pt x="1655338" y="379698"/>
                  </a:lnTo>
                  <a:lnTo>
                    <a:pt x="1620741" y="350617"/>
                  </a:lnTo>
                  <a:lnTo>
                    <a:pt x="1585300" y="322531"/>
                  </a:lnTo>
                  <a:lnTo>
                    <a:pt x="1549037" y="295461"/>
                  </a:lnTo>
                  <a:lnTo>
                    <a:pt x="1511972" y="269429"/>
                  </a:lnTo>
                  <a:lnTo>
                    <a:pt x="1474128" y="244457"/>
                  </a:lnTo>
                  <a:lnTo>
                    <a:pt x="1435526" y="220566"/>
                  </a:lnTo>
                  <a:lnTo>
                    <a:pt x="1396187" y="197778"/>
                  </a:lnTo>
                  <a:lnTo>
                    <a:pt x="1356134" y="176115"/>
                  </a:lnTo>
                  <a:lnTo>
                    <a:pt x="1315387" y="155597"/>
                  </a:lnTo>
                  <a:lnTo>
                    <a:pt x="1273968" y="136246"/>
                  </a:lnTo>
                  <a:lnTo>
                    <a:pt x="1231899" y="118085"/>
                  </a:lnTo>
                  <a:lnTo>
                    <a:pt x="1189202" y="101134"/>
                  </a:lnTo>
                  <a:lnTo>
                    <a:pt x="1145897" y="85416"/>
                  </a:lnTo>
                  <a:lnTo>
                    <a:pt x="1102006" y="70951"/>
                  </a:lnTo>
                  <a:lnTo>
                    <a:pt x="1057552" y="57761"/>
                  </a:lnTo>
                  <a:lnTo>
                    <a:pt x="1012555" y="45868"/>
                  </a:lnTo>
                  <a:lnTo>
                    <a:pt x="967037" y="35294"/>
                  </a:lnTo>
                  <a:lnTo>
                    <a:pt x="921020" y="26060"/>
                  </a:lnTo>
                  <a:lnTo>
                    <a:pt x="874525" y="18187"/>
                  </a:lnTo>
                  <a:lnTo>
                    <a:pt x="827573" y="11697"/>
                  </a:lnTo>
                  <a:lnTo>
                    <a:pt x="780187" y="6612"/>
                  </a:lnTo>
                  <a:lnTo>
                    <a:pt x="732387" y="2953"/>
                  </a:lnTo>
                  <a:lnTo>
                    <a:pt x="684196" y="741"/>
                  </a:lnTo>
                  <a:lnTo>
                    <a:pt x="635635" y="0"/>
                  </a:lnTo>
                  <a:close/>
                </a:path>
              </a:pathLst>
            </a:custGeom>
            <a:solidFill>
              <a:srgbClr val="0F6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18919" y="7064628"/>
              <a:ext cx="1412240" cy="1423670"/>
            </a:xfrm>
            <a:custGeom>
              <a:avLst/>
              <a:gdLst/>
              <a:ahLst/>
              <a:cxnLst/>
              <a:rect l="l" t="t" r="r" b="b"/>
              <a:pathLst>
                <a:path w="1412239" h="1423670">
                  <a:moveTo>
                    <a:pt x="1412240" y="0"/>
                  </a:moveTo>
                  <a:lnTo>
                    <a:pt x="0" y="660018"/>
                  </a:lnTo>
                  <a:lnTo>
                    <a:pt x="22351" y="705881"/>
                  </a:lnTo>
                  <a:lnTo>
                    <a:pt x="46125" y="750867"/>
                  </a:lnTo>
                  <a:lnTo>
                    <a:pt x="71295" y="794948"/>
                  </a:lnTo>
                  <a:lnTo>
                    <a:pt x="97830" y="838097"/>
                  </a:lnTo>
                  <a:lnTo>
                    <a:pt x="125703" y="880286"/>
                  </a:lnTo>
                  <a:lnTo>
                    <a:pt x="154885" y="921486"/>
                  </a:lnTo>
                  <a:lnTo>
                    <a:pt x="185348" y="961669"/>
                  </a:lnTo>
                  <a:lnTo>
                    <a:pt x="217063" y="1000808"/>
                  </a:lnTo>
                  <a:lnTo>
                    <a:pt x="250002" y="1038874"/>
                  </a:lnTo>
                  <a:lnTo>
                    <a:pt x="284136" y="1075840"/>
                  </a:lnTo>
                  <a:lnTo>
                    <a:pt x="319436" y="1111678"/>
                  </a:lnTo>
                  <a:lnTo>
                    <a:pt x="355875" y="1146359"/>
                  </a:lnTo>
                  <a:lnTo>
                    <a:pt x="393424" y="1179856"/>
                  </a:lnTo>
                  <a:lnTo>
                    <a:pt x="432054" y="1212141"/>
                  </a:lnTo>
                  <a:lnTo>
                    <a:pt x="471737" y="1243185"/>
                  </a:lnTo>
                  <a:lnTo>
                    <a:pt x="512444" y="1272961"/>
                  </a:lnTo>
                  <a:lnTo>
                    <a:pt x="554148" y="1301441"/>
                  </a:lnTo>
                  <a:lnTo>
                    <a:pt x="596818" y="1328596"/>
                  </a:lnTo>
                  <a:lnTo>
                    <a:pt x="640428" y="1354399"/>
                  </a:lnTo>
                  <a:lnTo>
                    <a:pt x="684947" y="1378822"/>
                  </a:lnTo>
                  <a:lnTo>
                    <a:pt x="730349" y="1401837"/>
                  </a:lnTo>
                  <a:lnTo>
                    <a:pt x="776605" y="1423415"/>
                  </a:lnTo>
                  <a:lnTo>
                    <a:pt x="1412240" y="0"/>
                  </a:lnTo>
                  <a:close/>
                </a:path>
              </a:pathLst>
            </a:custGeom>
            <a:solidFill>
              <a:srgbClr val="044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56690" y="7064628"/>
              <a:ext cx="1474470" cy="660400"/>
            </a:xfrm>
            <a:custGeom>
              <a:avLst/>
              <a:gdLst/>
              <a:ahLst/>
              <a:cxnLst/>
              <a:rect l="l" t="t" r="r" b="b"/>
              <a:pathLst>
                <a:path w="1474470" h="660400">
                  <a:moveTo>
                    <a:pt x="1474470" y="0"/>
                  </a:moveTo>
                  <a:lnTo>
                    <a:pt x="0" y="505967"/>
                  </a:lnTo>
                  <a:lnTo>
                    <a:pt x="14027" y="545111"/>
                  </a:lnTo>
                  <a:lnTo>
                    <a:pt x="29067" y="583850"/>
                  </a:lnTo>
                  <a:lnTo>
                    <a:pt x="45130" y="622161"/>
                  </a:lnTo>
                  <a:lnTo>
                    <a:pt x="62229" y="660018"/>
                  </a:lnTo>
                  <a:lnTo>
                    <a:pt x="1474470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78584" y="7064628"/>
              <a:ext cx="1552575" cy="506095"/>
            </a:xfrm>
            <a:custGeom>
              <a:avLst/>
              <a:gdLst/>
              <a:ahLst/>
              <a:cxnLst/>
              <a:rect l="l" t="t" r="r" b="b"/>
              <a:pathLst>
                <a:path w="1552575" h="506095">
                  <a:moveTo>
                    <a:pt x="1552575" y="0"/>
                  </a:moveTo>
                  <a:lnTo>
                    <a:pt x="0" y="139700"/>
                  </a:lnTo>
                  <a:lnTo>
                    <a:pt x="5712" y="193039"/>
                  </a:lnTo>
                  <a:lnTo>
                    <a:pt x="13262" y="246125"/>
                  </a:lnTo>
                  <a:lnTo>
                    <a:pt x="22636" y="298906"/>
                  </a:lnTo>
                  <a:lnTo>
                    <a:pt x="33821" y="351333"/>
                  </a:lnTo>
                  <a:lnTo>
                    <a:pt x="46803" y="403352"/>
                  </a:lnTo>
                  <a:lnTo>
                    <a:pt x="61568" y="454914"/>
                  </a:lnTo>
                  <a:lnTo>
                    <a:pt x="78105" y="505967"/>
                  </a:lnTo>
                  <a:lnTo>
                    <a:pt x="1552575" y="0"/>
                  </a:lnTo>
                  <a:close/>
                </a:path>
              </a:pathLst>
            </a:custGeom>
            <a:solidFill>
              <a:srgbClr val="F8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72207" y="5505703"/>
              <a:ext cx="1559560" cy="1698625"/>
            </a:xfrm>
            <a:custGeom>
              <a:avLst/>
              <a:gdLst/>
              <a:ahLst/>
              <a:cxnLst/>
              <a:rect l="l" t="t" r="r" b="b"/>
              <a:pathLst>
                <a:path w="1559560" h="1698625">
                  <a:moveTo>
                    <a:pt x="1558952" y="0"/>
                  </a:moveTo>
                  <a:lnTo>
                    <a:pt x="1489070" y="1539"/>
                  </a:lnTo>
                  <a:lnTo>
                    <a:pt x="1419379" y="6222"/>
                  </a:lnTo>
                  <a:lnTo>
                    <a:pt x="1371077" y="11316"/>
                  </a:lnTo>
                  <a:lnTo>
                    <a:pt x="1323276" y="17839"/>
                  </a:lnTo>
                  <a:lnTo>
                    <a:pt x="1275995" y="25769"/>
                  </a:lnTo>
                  <a:lnTo>
                    <a:pt x="1229252" y="35082"/>
                  </a:lnTo>
                  <a:lnTo>
                    <a:pt x="1183069" y="45754"/>
                  </a:lnTo>
                  <a:lnTo>
                    <a:pt x="1137464" y="57762"/>
                  </a:lnTo>
                  <a:lnTo>
                    <a:pt x="1092457" y="71084"/>
                  </a:lnTo>
                  <a:lnTo>
                    <a:pt x="1048067" y="85695"/>
                  </a:lnTo>
                  <a:lnTo>
                    <a:pt x="1004314" y="101572"/>
                  </a:lnTo>
                  <a:lnTo>
                    <a:pt x="961218" y="118692"/>
                  </a:lnTo>
                  <a:lnTo>
                    <a:pt x="918798" y="137031"/>
                  </a:lnTo>
                  <a:lnTo>
                    <a:pt x="877074" y="156566"/>
                  </a:lnTo>
                  <a:lnTo>
                    <a:pt x="836064" y="177274"/>
                  </a:lnTo>
                  <a:lnTo>
                    <a:pt x="795789" y="199131"/>
                  </a:lnTo>
                  <a:lnTo>
                    <a:pt x="756269" y="222114"/>
                  </a:lnTo>
                  <a:lnTo>
                    <a:pt x="717522" y="246199"/>
                  </a:lnTo>
                  <a:lnTo>
                    <a:pt x="679569" y="271363"/>
                  </a:lnTo>
                  <a:lnTo>
                    <a:pt x="642428" y="297583"/>
                  </a:lnTo>
                  <a:lnTo>
                    <a:pt x="606120" y="324835"/>
                  </a:lnTo>
                  <a:lnTo>
                    <a:pt x="570663" y="353096"/>
                  </a:lnTo>
                  <a:lnTo>
                    <a:pt x="536078" y="382342"/>
                  </a:lnTo>
                  <a:lnTo>
                    <a:pt x="502384" y="412551"/>
                  </a:lnTo>
                  <a:lnTo>
                    <a:pt x="469601" y="443698"/>
                  </a:lnTo>
                  <a:lnTo>
                    <a:pt x="437747" y="475760"/>
                  </a:lnTo>
                  <a:lnTo>
                    <a:pt x="406843" y="508715"/>
                  </a:lnTo>
                  <a:lnTo>
                    <a:pt x="376908" y="542538"/>
                  </a:lnTo>
                  <a:lnTo>
                    <a:pt x="347962" y="577206"/>
                  </a:lnTo>
                  <a:lnTo>
                    <a:pt x="320024" y="612696"/>
                  </a:lnTo>
                  <a:lnTo>
                    <a:pt x="293114" y="648985"/>
                  </a:lnTo>
                  <a:lnTo>
                    <a:pt x="267251" y="686048"/>
                  </a:lnTo>
                  <a:lnTo>
                    <a:pt x="242454" y="723863"/>
                  </a:lnTo>
                  <a:lnTo>
                    <a:pt x="218744" y="762406"/>
                  </a:lnTo>
                  <a:lnTo>
                    <a:pt x="196140" y="801655"/>
                  </a:lnTo>
                  <a:lnTo>
                    <a:pt x="174662" y="841584"/>
                  </a:lnTo>
                  <a:lnTo>
                    <a:pt x="154328" y="882172"/>
                  </a:lnTo>
                  <a:lnTo>
                    <a:pt x="135159" y="923394"/>
                  </a:lnTo>
                  <a:lnTo>
                    <a:pt x="117174" y="965228"/>
                  </a:lnTo>
                  <a:lnTo>
                    <a:pt x="100392" y="1007650"/>
                  </a:lnTo>
                  <a:lnTo>
                    <a:pt x="84833" y="1050636"/>
                  </a:lnTo>
                  <a:lnTo>
                    <a:pt x="70517" y="1094163"/>
                  </a:lnTo>
                  <a:lnTo>
                    <a:pt x="57463" y="1138209"/>
                  </a:lnTo>
                  <a:lnTo>
                    <a:pt x="45691" y="1182748"/>
                  </a:lnTo>
                  <a:lnTo>
                    <a:pt x="35220" y="1227759"/>
                  </a:lnTo>
                  <a:lnTo>
                    <a:pt x="26070" y="1273217"/>
                  </a:lnTo>
                  <a:lnTo>
                    <a:pt x="18260" y="1319099"/>
                  </a:lnTo>
                  <a:lnTo>
                    <a:pt x="11810" y="1365382"/>
                  </a:lnTo>
                  <a:lnTo>
                    <a:pt x="6740" y="1412043"/>
                  </a:lnTo>
                  <a:lnTo>
                    <a:pt x="3068" y="1459058"/>
                  </a:lnTo>
                  <a:lnTo>
                    <a:pt x="815" y="1506403"/>
                  </a:lnTo>
                  <a:lnTo>
                    <a:pt x="0" y="1554056"/>
                  </a:lnTo>
                  <a:lnTo>
                    <a:pt x="642" y="1601993"/>
                  </a:lnTo>
                  <a:lnTo>
                    <a:pt x="2761" y="1650190"/>
                  </a:lnTo>
                  <a:lnTo>
                    <a:pt x="6377" y="1698625"/>
                  </a:lnTo>
                  <a:lnTo>
                    <a:pt x="1558952" y="1558925"/>
                  </a:lnTo>
                  <a:lnTo>
                    <a:pt x="1558952" y="0"/>
                  </a:lnTo>
                  <a:close/>
                </a:path>
              </a:pathLst>
            </a:custGeom>
            <a:solidFill>
              <a:srgbClr val="EB7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75204" y="6166154"/>
              <a:ext cx="356133" cy="28138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01366" y="6193027"/>
              <a:ext cx="259714" cy="18415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2840989" y="6192773"/>
            <a:ext cx="1955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0%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502152" y="7107986"/>
            <a:ext cx="427990" cy="281940"/>
            <a:chOff x="3502152" y="7107986"/>
            <a:chExt cx="427990" cy="281940"/>
          </a:xfrm>
        </p:grpSpPr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02152" y="7107986"/>
              <a:ext cx="427875" cy="28138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28314" y="7134986"/>
              <a:ext cx="330326" cy="184150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3568572" y="7134300"/>
            <a:ext cx="265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57%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918716" y="7109459"/>
            <a:ext cx="702310" cy="673100"/>
            <a:chOff x="1918716" y="7109459"/>
            <a:chExt cx="702310" cy="673100"/>
          </a:xfrm>
        </p:grpSpPr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193036" y="7502651"/>
              <a:ext cx="427875" cy="27990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19579" y="7528432"/>
              <a:ext cx="330326" cy="18415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918716" y="7306106"/>
              <a:ext cx="357619" cy="28138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45640" y="7332979"/>
              <a:ext cx="259714" cy="18414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13204" y="7109459"/>
              <a:ext cx="356133" cy="27990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038985" y="7135113"/>
              <a:ext cx="259714" cy="184150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1985136" y="7088784"/>
            <a:ext cx="539750" cy="6165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455"/>
              </a:spcBef>
            </a:pP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4%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2%</a:t>
            </a:r>
            <a:endParaRPr sz="1000">
              <a:latin typeface="Arial"/>
              <a:cs typeface="Arial"/>
            </a:endParaRPr>
          </a:p>
          <a:p>
            <a:pPr marL="273685">
              <a:lnSpc>
                <a:spcPct val="100000"/>
              </a:lnSpc>
              <a:spcBef>
                <a:spcPts val="340"/>
              </a:spcBef>
            </a:pP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11%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164079" y="6420662"/>
            <a:ext cx="427990" cy="281940"/>
            <a:chOff x="2164079" y="6420662"/>
            <a:chExt cx="427990" cy="281940"/>
          </a:xfrm>
        </p:grpSpPr>
        <p:pic>
          <p:nvPicPr>
            <p:cNvPr id="53" name="object 5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164079" y="6420662"/>
              <a:ext cx="427875" cy="281381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90749" y="6446646"/>
              <a:ext cx="330326" cy="184150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2230501" y="6446265"/>
            <a:ext cx="2654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25" dirty="0">
                <a:solidFill>
                  <a:srgbClr val="FFFFFF"/>
                </a:solidFill>
                <a:latin typeface="Arial"/>
                <a:cs typeface="Arial"/>
              </a:rPr>
              <a:t>26%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996185" y="5058282"/>
            <a:ext cx="3161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Percentage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spend</a:t>
            </a:r>
            <a:r>
              <a:rPr sz="18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18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priority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367020" y="6425221"/>
            <a:ext cx="1010919" cy="1215390"/>
            <a:chOff x="5367020" y="6425221"/>
            <a:chExt cx="1010919" cy="1215390"/>
          </a:xfrm>
        </p:grpSpPr>
        <p:sp>
          <p:nvSpPr>
            <p:cNvPr id="58" name="object 58"/>
            <p:cNvSpPr/>
            <p:nvPr/>
          </p:nvSpPr>
          <p:spPr>
            <a:xfrm>
              <a:off x="5367020" y="6425221"/>
              <a:ext cx="1010919" cy="1215390"/>
            </a:xfrm>
            <a:custGeom>
              <a:avLst/>
              <a:gdLst/>
              <a:ahLst/>
              <a:cxnLst/>
              <a:rect l="l" t="t" r="r" b="b"/>
              <a:pathLst>
                <a:path w="1010920" h="1215390">
                  <a:moveTo>
                    <a:pt x="1010856" y="0"/>
                  </a:moveTo>
                  <a:lnTo>
                    <a:pt x="0" y="0"/>
                  </a:lnTo>
                  <a:lnTo>
                    <a:pt x="0" y="1215351"/>
                  </a:lnTo>
                  <a:lnTo>
                    <a:pt x="1010856" y="1215351"/>
                  </a:lnTo>
                  <a:lnTo>
                    <a:pt x="1010856" y="0"/>
                  </a:lnTo>
                  <a:close/>
                </a:path>
              </a:pathLst>
            </a:custGeom>
            <a:solidFill>
              <a:srgbClr val="F1F1F1">
                <a:alpha val="38822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424424" y="6497795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4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EFCD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24424" y="6700360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4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0F6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424424" y="690279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4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044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424424" y="710536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4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00A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424424" y="7307928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4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F899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24424" y="7510493"/>
              <a:ext cx="57785" cy="57785"/>
            </a:xfrm>
            <a:custGeom>
              <a:avLst/>
              <a:gdLst/>
              <a:ahLst/>
              <a:cxnLst/>
              <a:rect l="l" t="t" r="r" b="b"/>
              <a:pathLst>
                <a:path w="57785" h="57784">
                  <a:moveTo>
                    <a:pt x="57435" y="0"/>
                  </a:moveTo>
                  <a:lnTo>
                    <a:pt x="0" y="0"/>
                  </a:lnTo>
                  <a:lnTo>
                    <a:pt x="0" y="57435"/>
                  </a:lnTo>
                  <a:lnTo>
                    <a:pt x="57435" y="57435"/>
                  </a:lnTo>
                  <a:lnTo>
                    <a:pt x="57435" y="0"/>
                  </a:lnTo>
                  <a:close/>
                </a:path>
              </a:pathLst>
            </a:custGeom>
            <a:solidFill>
              <a:srgbClr val="EB71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367020" y="6425221"/>
            <a:ext cx="1010919" cy="121539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90"/>
              </a:spcBef>
            </a:pP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Broadband/IT</a:t>
            </a:r>
            <a:endParaRPr sz="900">
              <a:latin typeface="Arial"/>
              <a:cs typeface="Arial"/>
            </a:endParaRPr>
          </a:p>
          <a:p>
            <a:pPr marL="139700" marR="208915">
              <a:lnSpc>
                <a:spcPts val="1600"/>
              </a:lnSpc>
              <a:spcBef>
                <a:spcPts val="135"/>
              </a:spcBef>
            </a:pP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Cost</a:t>
            </a:r>
            <a:r>
              <a:rPr sz="9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 living Environment</a:t>
            </a:r>
            <a:endParaRPr sz="900">
              <a:latin typeface="Arial"/>
              <a:cs typeface="Arial"/>
            </a:endParaRPr>
          </a:p>
          <a:p>
            <a:pPr marL="139700" marR="374650">
              <a:lnSpc>
                <a:spcPts val="1590"/>
              </a:lnSpc>
            </a:pP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Housing Transport</a:t>
            </a:r>
            <a:endParaRPr sz="900">
              <a:latin typeface="Arial"/>
              <a:cs typeface="Arial"/>
            </a:endParaRPr>
          </a:p>
          <a:p>
            <a:pPr marL="139700">
              <a:lnSpc>
                <a:spcPct val="100000"/>
              </a:lnSpc>
              <a:spcBef>
                <a:spcPts val="380"/>
              </a:spcBef>
            </a:pPr>
            <a:r>
              <a:rPr sz="900" dirty="0">
                <a:solidFill>
                  <a:srgbClr val="404040"/>
                </a:solidFill>
                <a:latin typeface="Arial"/>
                <a:cs typeface="Arial"/>
              </a:rPr>
              <a:t>Younger</a:t>
            </a:r>
            <a:r>
              <a:rPr sz="9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404040"/>
                </a:solidFill>
                <a:latin typeface="Arial"/>
                <a:cs typeface="Arial"/>
              </a:rPr>
              <a:t>People</a:t>
            </a:r>
            <a:endParaRPr sz="9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685800" y="4988813"/>
            <a:ext cx="5768340" cy="3710940"/>
          </a:xfrm>
          <a:custGeom>
            <a:avLst/>
            <a:gdLst/>
            <a:ahLst/>
            <a:cxnLst/>
            <a:rect l="l" t="t" r="r" b="b"/>
            <a:pathLst>
              <a:path w="5768340" h="3710940">
                <a:moveTo>
                  <a:pt x="0" y="3710940"/>
                </a:moveTo>
                <a:lnTo>
                  <a:pt x="5768340" y="3710940"/>
                </a:lnTo>
                <a:lnTo>
                  <a:pt x="5768340" y="0"/>
                </a:lnTo>
                <a:lnTo>
                  <a:pt x="0" y="0"/>
                </a:lnTo>
                <a:lnTo>
                  <a:pt x="0" y="3710940"/>
                </a:lnTo>
                <a:close/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297814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100" y="1339341"/>
            <a:ext cx="400875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55" dirty="0">
                <a:solidFill>
                  <a:srgbClr val="0081B3"/>
                </a:solidFill>
                <a:latin typeface="Trebuchet MS"/>
                <a:cs typeface="Trebuchet MS"/>
              </a:rPr>
              <a:t>4.</a:t>
            </a:r>
            <a:r>
              <a:rPr sz="2200" b="1" spc="-40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29" dirty="0">
                <a:solidFill>
                  <a:srgbClr val="0081B3"/>
                </a:solidFill>
                <a:latin typeface="Trebuchet MS"/>
                <a:cs typeface="Trebuchet MS"/>
              </a:rPr>
              <a:t>THE</a:t>
            </a:r>
            <a:r>
              <a:rPr sz="2200" b="1" spc="-4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195" dirty="0">
                <a:solidFill>
                  <a:srgbClr val="0081B3"/>
                </a:solidFill>
                <a:latin typeface="Trebuchet MS"/>
                <a:cs typeface="Trebuchet MS"/>
              </a:rPr>
              <a:t>VCF</a:t>
            </a:r>
            <a:r>
              <a:rPr sz="2200" b="1" spc="-4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15" dirty="0">
                <a:solidFill>
                  <a:srgbClr val="0081B3"/>
                </a:solidFill>
                <a:latin typeface="Trebuchet MS"/>
                <a:cs typeface="Trebuchet MS"/>
              </a:rPr>
              <a:t>BURSARY</a:t>
            </a:r>
            <a:r>
              <a:rPr sz="2200" b="1" spc="-40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50" dirty="0">
                <a:solidFill>
                  <a:srgbClr val="0081B3"/>
                </a:solidFill>
                <a:latin typeface="Trebuchet MS"/>
                <a:cs typeface="Trebuchet MS"/>
              </a:rPr>
              <a:t>FUND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7512" y="1810765"/>
            <a:ext cx="6226810" cy="38100"/>
          </a:xfrm>
          <a:custGeom>
            <a:avLst/>
            <a:gdLst/>
            <a:ahLst/>
            <a:cxnLst/>
            <a:rect l="l" t="t" r="r" b="b"/>
            <a:pathLst>
              <a:path w="6226809" h="38100">
                <a:moveTo>
                  <a:pt x="6226810" y="0"/>
                </a:moveTo>
                <a:lnTo>
                  <a:pt x="0" y="0"/>
                </a:lnTo>
                <a:lnTo>
                  <a:pt x="0" y="38100"/>
                </a:lnTo>
                <a:lnTo>
                  <a:pt x="6226810" y="38100"/>
                </a:lnTo>
                <a:lnTo>
                  <a:pt x="622681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3100" y="2054097"/>
            <a:ext cx="6196965" cy="1650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SCBF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implemented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three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schemes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centred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around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studying,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apprenticeships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training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target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priority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‘More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Younger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People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Wanting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and/or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Back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Shetland’.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Bursary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solidFill>
                  <a:srgbClr val="0081B3"/>
                </a:solidFill>
                <a:latin typeface="Arial"/>
                <a:cs typeface="Arial"/>
              </a:rPr>
              <a:t>Fund</a:t>
            </a:r>
            <a:endParaRPr sz="1200">
              <a:latin typeface="Arial"/>
              <a:cs typeface="Arial"/>
            </a:endParaRPr>
          </a:p>
          <a:p>
            <a:pPr marL="12700" marR="175260">
              <a:lnSpc>
                <a:spcPct val="115100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bursary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opened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first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time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October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2024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 young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people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up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25 </a:t>
            </a:r>
            <a:r>
              <a:rPr sz="1200" dirty="0">
                <a:latin typeface="Arial"/>
                <a:cs typeface="Arial"/>
              </a:rPr>
              <a:t>studying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full-</a:t>
            </a:r>
            <a:r>
              <a:rPr sz="1200" dirty="0">
                <a:latin typeface="Arial"/>
                <a:cs typeface="Arial"/>
              </a:rPr>
              <a:t>time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UHI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Shetland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undertaking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local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apprenticeship.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71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awards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were </a:t>
            </a:r>
            <a:r>
              <a:rPr sz="1200" dirty="0">
                <a:latin typeface="Arial"/>
                <a:cs typeface="Arial"/>
              </a:rPr>
              <a:t>made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2024/25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totalling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£61,763.</a:t>
            </a:r>
            <a:r>
              <a:rPr sz="1200" spc="30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Feedback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scheme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very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postive.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0409" y="4015739"/>
            <a:ext cx="6132195" cy="20650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4196" y="4229226"/>
            <a:ext cx="5786755" cy="152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1910">
              <a:lnSpc>
                <a:spcPct val="114999"/>
              </a:lnSpc>
              <a:spcBef>
                <a:spcPts val="100"/>
              </a:spcBef>
            </a:pP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“The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SCBF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bursary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fund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really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helped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me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get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started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with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my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modern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apprenticeship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in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carpentry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&amp;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joinery.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It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enabled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me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to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purchase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some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of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the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basic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tools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I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need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to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learn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and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develop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my</a:t>
            </a:r>
            <a:r>
              <a:rPr sz="1200" i="1" spc="-3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skills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required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for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my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apprenticeship.</a:t>
            </a:r>
            <a:endParaRPr sz="1200">
              <a:latin typeface="Arial"/>
              <a:cs typeface="Arial"/>
            </a:endParaRPr>
          </a:p>
          <a:p>
            <a:pPr marL="12700" marR="769620">
              <a:lnSpc>
                <a:spcPct val="114999"/>
              </a:lnSpc>
              <a:spcBef>
                <a:spcPts val="600"/>
              </a:spcBef>
            </a:pP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I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would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highly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recommend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the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bursary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fund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to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any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apprentices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or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students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working/studying</a:t>
            </a:r>
            <a:r>
              <a:rPr sz="1200" i="1" spc="-3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in</a:t>
            </a:r>
            <a:r>
              <a:rPr sz="1200" i="1" spc="-3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Shetland”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Michael,</a:t>
            </a:r>
            <a:r>
              <a:rPr sz="900" i="1" spc="-30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Joinery</a:t>
            </a:r>
            <a:r>
              <a:rPr sz="900" i="1" spc="-25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00292D"/>
                </a:solidFill>
                <a:latin typeface="Arial"/>
                <a:cs typeface="Arial"/>
              </a:rPr>
              <a:t>Apprentice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40" y="6377939"/>
            <a:ext cx="3192780" cy="18389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12672" y="6591680"/>
            <a:ext cx="2769870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“The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process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was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simple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and</a:t>
            </a:r>
            <a:r>
              <a:rPr sz="1200" i="1" spc="-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easy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to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follow.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The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people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involved</a:t>
            </a:r>
            <a:r>
              <a:rPr sz="1200" i="1" spc="-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were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easy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to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contact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and</a:t>
            </a:r>
            <a:r>
              <a:rPr sz="1200" i="1" spc="-3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explained</a:t>
            </a:r>
            <a:r>
              <a:rPr sz="1200" i="1" spc="-3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everything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to</a:t>
            </a:r>
            <a:r>
              <a:rPr sz="1200" i="1" spc="-3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me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well.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I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would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recommend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it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to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other 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apprentices”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9942" y="7879460"/>
            <a:ext cx="1428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Ewan,</a:t>
            </a:r>
            <a:r>
              <a:rPr sz="900" i="1" spc="-25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Plumbing</a:t>
            </a:r>
            <a:r>
              <a:rPr sz="900" i="1" spc="-25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00292D"/>
                </a:solidFill>
                <a:latin typeface="Arial"/>
                <a:cs typeface="Arial"/>
              </a:rPr>
              <a:t>Apprentice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87495" y="8176259"/>
            <a:ext cx="2787014" cy="157353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261484" y="8390381"/>
            <a:ext cx="2439670" cy="1185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15">
              <a:lnSpc>
                <a:spcPct val="114999"/>
              </a:lnSpc>
              <a:spcBef>
                <a:spcPts val="100"/>
              </a:spcBef>
            </a:pP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"It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was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a great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help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to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get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a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bursary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and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the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process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was 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kept 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straightforward.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Thank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you”</a:t>
            </a:r>
            <a:endParaRPr sz="1200">
              <a:latin typeface="Arial"/>
              <a:cs typeface="Arial"/>
            </a:endParaRPr>
          </a:p>
          <a:p>
            <a:pPr marL="800100">
              <a:lnSpc>
                <a:spcPct val="100000"/>
              </a:lnSpc>
              <a:spcBef>
                <a:spcPts val="825"/>
              </a:spcBef>
            </a:pP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Kieran,</a:t>
            </a:r>
            <a:r>
              <a:rPr sz="900" i="1" spc="-30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NC</a:t>
            </a:r>
            <a:r>
              <a:rPr sz="900" i="1" spc="-15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Engineering</a:t>
            </a:r>
            <a:r>
              <a:rPr sz="900" i="1" spc="-20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00292D"/>
                </a:solidFill>
                <a:latin typeface="Arial"/>
                <a:cs typeface="Arial"/>
              </a:rPr>
              <a:t>Student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93209" y="6408419"/>
            <a:ext cx="2779394" cy="141795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267580" y="6622160"/>
            <a:ext cx="2422525" cy="656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“It's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been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a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very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positive</a:t>
            </a:r>
            <a:r>
              <a:rPr sz="1200" i="1" spc="-1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and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beneficial</a:t>
            </a:r>
            <a:r>
              <a:rPr sz="1200" i="1" spc="-3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experience,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thank</a:t>
            </a:r>
            <a:r>
              <a:rPr sz="1200" i="1" spc="-3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you</a:t>
            </a:r>
            <a:r>
              <a:rPr sz="1200" i="1" spc="-3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25" dirty="0">
                <a:solidFill>
                  <a:srgbClr val="001E21"/>
                </a:solidFill>
                <a:latin typeface="Arial"/>
                <a:cs typeface="Arial"/>
              </a:rPr>
              <a:t>for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this 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opportunity”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63692" y="7489316"/>
            <a:ext cx="15367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Magnus,</a:t>
            </a:r>
            <a:r>
              <a:rPr sz="900" i="1" spc="-30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Electrical</a:t>
            </a:r>
            <a:r>
              <a:rPr sz="900" i="1" spc="-30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00292D"/>
                </a:solidFill>
                <a:latin typeface="Arial"/>
                <a:cs typeface="Arial"/>
              </a:rPr>
              <a:t>Apprentice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8659" y="8557259"/>
            <a:ext cx="3230879" cy="120777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882192" y="8771381"/>
            <a:ext cx="2430145" cy="446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“Made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my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experience</a:t>
            </a:r>
            <a:r>
              <a:rPr sz="1200" i="1" spc="-4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of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my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studies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easier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and</a:t>
            </a:r>
            <a:r>
              <a:rPr sz="1200" i="1" spc="-5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dirty="0">
                <a:solidFill>
                  <a:srgbClr val="001E21"/>
                </a:solidFill>
                <a:latin typeface="Arial"/>
                <a:cs typeface="Arial"/>
              </a:rPr>
              <a:t>more</a:t>
            </a:r>
            <a:r>
              <a:rPr sz="1200" i="1" spc="-20" dirty="0">
                <a:solidFill>
                  <a:srgbClr val="001E21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1E21"/>
                </a:solidFill>
                <a:latin typeface="Arial"/>
                <a:cs typeface="Arial"/>
              </a:rPr>
              <a:t>relaxed”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8" name="object 18"/>
          <p:cNvSpPr txBox="1"/>
          <p:nvPr/>
        </p:nvSpPr>
        <p:spPr>
          <a:xfrm>
            <a:off x="1910842" y="9428174"/>
            <a:ext cx="1855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Reece,</a:t>
            </a:r>
            <a:r>
              <a:rPr sz="900" i="1" spc="-40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Civil</a:t>
            </a:r>
            <a:r>
              <a:rPr sz="900" i="1" spc="-25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dirty="0">
                <a:solidFill>
                  <a:srgbClr val="00292D"/>
                </a:solidFill>
                <a:latin typeface="Arial"/>
                <a:cs typeface="Arial"/>
              </a:rPr>
              <a:t>Engineering</a:t>
            </a:r>
            <a:r>
              <a:rPr sz="900" i="1" spc="-25" dirty="0">
                <a:solidFill>
                  <a:srgbClr val="00292D"/>
                </a:solidFill>
                <a:latin typeface="Arial"/>
                <a:cs typeface="Arial"/>
              </a:rPr>
              <a:t> </a:t>
            </a:r>
            <a:r>
              <a:rPr sz="900" i="1" spc="-10" dirty="0">
                <a:solidFill>
                  <a:srgbClr val="00292D"/>
                </a:solidFill>
                <a:latin typeface="Arial"/>
                <a:cs typeface="Arial"/>
              </a:rPr>
              <a:t>Apprentice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9559" y="297814"/>
            <a:ext cx="1504949" cy="91813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67512" y="1810765"/>
            <a:ext cx="6226810" cy="38100"/>
          </a:xfrm>
          <a:custGeom>
            <a:avLst/>
            <a:gdLst/>
            <a:ahLst/>
            <a:cxnLst/>
            <a:rect l="l" t="t" r="r" b="b"/>
            <a:pathLst>
              <a:path w="6226809" h="38100">
                <a:moveTo>
                  <a:pt x="6226810" y="0"/>
                </a:moveTo>
                <a:lnTo>
                  <a:pt x="0" y="0"/>
                </a:lnTo>
                <a:lnTo>
                  <a:pt x="0" y="38100"/>
                </a:lnTo>
                <a:lnTo>
                  <a:pt x="6226810" y="38100"/>
                </a:lnTo>
                <a:lnTo>
                  <a:pt x="6226810" y="0"/>
                </a:lnTo>
                <a:close/>
              </a:path>
            </a:pathLst>
          </a:custGeom>
          <a:solidFill>
            <a:srgbClr val="EFCD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100" y="1339341"/>
            <a:ext cx="6139815" cy="8062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z="2200" b="1" spc="-25" dirty="0">
                <a:solidFill>
                  <a:srgbClr val="0081B3"/>
                </a:solidFill>
                <a:latin typeface="Trebuchet MS"/>
                <a:cs typeface="Trebuchet MS"/>
              </a:rPr>
              <a:t>5.</a:t>
            </a:r>
            <a:r>
              <a:rPr sz="2200" b="1" dirty="0">
                <a:solidFill>
                  <a:srgbClr val="0081B3"/>
                </a:solidFill>
                <a:latin typeface="Trebuchet MS"/>
                <a:cs typeface="Trebuchet MS"/>
              </a:rPr>
              <a:t>	</a:t>
            </a:r>
            <a:r>
              <a:rPr sz="2200" b="1" spc="215" dirty="0">
                <a:solidFill>
                  <a:srgbClr val="0081B3"/>
                </a:solidFill>
                <a:latin typeface="Trebuchet MS"/>
                <a:cs typeface="Trebuchet MS"/>
              </a:rPr>
              <a:t>ENERGY</a:t>
            </a:r>
            <a:r>
              <a:rPr sz="2200" b="1" spc="-30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180" dirty="0">
                <a:solidFill>
                  <a:srgbClr val="0081B3"/>
                </a:solidFill>
                <a:latin typeface="Trebuchet MS"/>
                <a:cs typeface="Trebuchet MS"/>
              </a:rPr>
              <a:t>EFFICIENCY</a:t>
            </a:r>
            <a:r>
              <a:rPr sz="2200" b="1" spc="-15" dirty="0">
                <a:solidFill>
                  <a:srgbClr val="0081B3"/>
                </a:solidFill>
                <a:latin typeface="Trebuchet MS"/>
                <a:cs typeface="Trebuchet MS"/>
              </a:rPr>
              <a:t> </a:t>
            </a:r>
            <a:r>
              <a:rPr sz="2200" b="1" spc="245" dirty="0">
                <a:solidFill>
                  <a:srgbClr val="0081B3"/>
                </a:solidFill>
                <a:latin typeface="Trebuchet MS"/>
                <a:cs typeface="Trebuchet MS"/>
              </a:rPr>
              <a:t>GRANTS</a:t>
            </a:r>
            <a:endParaRPr sz="2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200">
              <a:latin typeface="Trebuchet MS"/>
              <a:cs typeface="Trebuchet MS"/>
            </a:endParaRPr>
          </a:p>
          <a:p>
            <a:pPr marL="12700" marR="358140">
              <a:lnSpc>
                <a:spcPct val="114999"/>
              </a:lnSpc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Scottish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 Government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Area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Based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Scheme</a:t>
            </a:r>
            <a:r>
              <a:rPr sz="1200" b="1" spc="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-</a:t>
            </a:r>
            <a:r>
              <a:rPr sz="12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£200,000 grant</a:t>
            </a:r>
            <a:r>
              <a:rPr sz="1200" b="1" spc="-1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top-up/windows 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and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doors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funding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-</a:t>
            </a:r>
            <a:r>
              <a:rPr sz="1200" b="1" spc="-4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delivered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by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r>
              <a:rPr sz="1200" b="1" spc="-5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Islands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Council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200" dirty="0">
                <a:latin typeface="Arial"/>
                <a:cs typeface="Arial"/>
              </a:rPr>
              <a:t>Shetland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Islands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Council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administering</a:t>
            </a:r>
            <a:endParaRPr sz="1200">
              <a:latin typeface="Arial"/>
              <a:cs typeface="Arial"/>
            </a:endParaRPr>
          </a:p>
          <a:p>
            <a:pPr marL="12700" marR="2797175">
              <a:lnSpc>
                <a:spcPct val="114999"/>
              </a:lnSpc>
            </a:pPr>
            <a:r>
              <a:rPr sz="1200" dirty="0">
                <a:latin typeface="Arial"/>
                <a:cs typeface="Arial"/>
              </a:rPr>
              <a:t>£200,000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grant</a:t>
            </a:r>
            <a:r>
              <a:rPr sz="1200" spc="-10" dirty="0">
                <a:latin typeface="Arial"/>
                <a:cs typeface="Arial"/>
              </a:rPr>
              <a:t> top-</a:t>
            </a:r>
            <a:r>
              <a:rPr sz="1200" dirty="0">
                <a:latin typeface="Arial"/>
                <a:cs typeface="Arial"/>
              </a:rPr>
              <a:t>up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 from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VCF </a:t>
            </a:r>
            <a:r>
              <a:rPr sz="1200" dirty="0">
                <a:latin typeface="Arial"/>
                <a:cs typeface="Arial"/>
              </a:rPr>
              <a:t>alongside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Scottish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Government’s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Based </a:t>
            </a:r>
            <a:r>
              <a:rPr sz="1200" dirty="0">
                <a:latin typeface="Arial"/>
                <a:cs typeface="Arial"/>
              </a:rPr>
              <a:t>Scheme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(ABS).</a:t>
            </a:r>
            <a:r>
              <a:rPr sz="1200" spc="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ABS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awarded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local</a:t>
            </a:r>
            <a:endParaRPr sz="1200">
              <a:latin typeface="Arial"/>
              <a:cs typeface="Arial"/>
            </a:endParaRPr>
          </a:p>
          <a:p>
            <a:pPr marL="12700" marR="2736850">
              <a:lnSpc>
                <a:spcPct val="114999"/>
              </a:lnSpc>
            </a:pPr>
            <a:r>
              <a:rPr sz="1200" dirty="0">
                <a:latin typeface="Arial"/>
                <a:cs typeface="Arial"/>
              </a:rPr>
              <a:t>authorities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develop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deliver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energy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efficiency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programmes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areas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high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levels</a:t>
            </a:r>
            <a:r>
              <a:rPr sz="1200" spc="-25" dirty="0">
                <a:latin typeface="Arial"/>
                <a:cs typeface="Arial"/>
              </a:rPr>
              <a:t> of </a:t>
            </a:r>
            <a:r>
              <a:rPr sz="1200" dirty="0">
                <a:latin typeface="Arial"/>
                <a:cs typeface="Arial"/>
              </a:rPr>
              <a:t>fuel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poverty.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blended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model 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funding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owner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contribution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energy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efficiency </a:t>
            </a:r>
            <a:r>
              <a:rPr sz="1200" dirty="0">
                <a:latin typeface="Arial"/>
                <a:cs typeface="Arial"/>
              </a:rPr>
              <a:t>measures.</a:t>
            </a:r>
            <a:r>
              <a:rPr sz="1200" spc="3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Viking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Community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being </a:t>
            </a:r>
            <a:r>
              <a:rPr sz="1200" dirty="0">
                <a:latin typeface="Arial"/>
                <a:cs typeface="Arial"/>
              </a:rPr>
              <a:t>used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top-</a:t>
            </a:r>
            <a:r>
              <a:rPr sz="1200" dirty="0">
                <a:latin typeface="Arial"/>
                <a:cs typeface="Arial"/>
              </a:rPr>
              <a:t>up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ABS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grant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where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the </a:t>
            </a:r>
            <a:r>
              <a:rPr sz="1200" dirty="0">
                <a:latin typeface="Arial"/>
                <a:cs typeface="Arial"/>
              </a:rPr>
              <a:t>homeowner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unable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contribute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costs </a:t>
            </a:r>
            <a:r>
              <a:rPr sz="1200" dirty="0">
                <a:latin typeface="Arial"/>
                <a:cs typeface="Arial"/>
              </a:rPr>
              <a:t>themselves.</a:t>
            </a:r>
            <a:r>
              <a:rPr sz="1200" spc="3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also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available</a:t>
            </a:r>
            <a:r>
              <a:rPr sz="1200" spc="-25" dirty="0">
                <a:latin typeface="Arial"/>
                <a:cs typeface="Arial"/>
              </a:rPr>
              <a:t> for</a:t>
            </a:r>
            <a:r>
              <a:rPr sz="1200" spc="5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windows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doors,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which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currently </a:t>
            </a:r>
            <a:r>
              <a:rPr sz="1200" dirty="0">
                <a:latin typeface="Arial"/>
                <a:cs typeface="Arial"/>
              </a:rPr>
              <a:t>covered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primary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measure,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under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ABS. </a:t>
            </a:r>
            <a:r>
              <a:rPr sz="1200" dirty="0">
                <a:latin typeface="Arial"/>
                <a:cs typeface="Arial"/>
              </a:rPr>
              <a:t>New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windows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doors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reduce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make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great </a:t>
            </a:r>
            <a:r>
              <a:rPr sz="1200" dirty="0">
                <a:latin typeface="Arial"/>
                <a:cs typeface="Arial"/>
              </a:rPr>
              <a:t>difference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loss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particularly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exposed </a:t>
            </a:r>
            <a:r>
              <a:rPr sz="1200" dirty="0">
                <a:latin typeface="Arial"/>
                <a:cs typeface="Arial"/>
              </a:rPr>
              <a:t>areas.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9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properties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have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benefitted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a </a:t>
            </a:r>
            <a:r>
              <a:rPr sz="1200" dirty="0">
                <a:latin typeface="Arial"/>
                <a:cs typeface="Arial"/>
              </a:rPr>
              <a:t>further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13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approved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awaiting installation.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</a:pP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Training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Grants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-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£23,680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-</a:t>
            </a:r>
            <a:r>
              <a:rPr sz="1200" b="1" spc="-3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Hjaltland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Housing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Association</a:t>
            </a:r>
            <a:r>
              <a:rPr sz="1200" b="1" spc="-45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and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81B3"/>
                </a:solidFill>
                <a:latin typeface="Arial"/>
                <a:cs typeface="Arial"/>
              </a:rPr>
              <a:t>Shetland</a:t>
            </a:r>
            <a:r>
              <a:rPr sz="1200" b="1" spc="-30" dirty="0">
                <a:solidFill>
                  <a:srgbClr val="0081B3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81B3"/>
                </a:solidFill>
                <a:latin typeface="Arial"/>
                <a:cs typeface="Arial"/>
              </a:rPr>
              <a:t>Renovations </a:t>
            </a:r>
            <a:r>
              <a:rPr sz="1200" b="1" spc="-25" dirty="0">
                <a:solidFill>
                  <a:srgbClr val="0081B3"/>
                </a:solidFill>
                <a:latin typeface="Arial"/>
                <a:cs typeface="Arial"/>
              </a:rPr>
              <a:t>Ltd</a:t>
            </a:r>
            <a:endParaRPr sz="1200">
              <a:latin typeface="Arial"/>
              <a:cs typeface="Arial"/>
            </a:endParaRPr>
          </a:p>
          <a:p>
            <a:pPr marL="12700" marR="93980">
              <a:lnSpc>
                <a:spcPct val="115100"/>
              </a:lnSpc>
              <a:spcBef>
                <a:spcPts val="600"/>
              </a:spcBef>
            </a:pPr>
            <a:r>
              <a:rPr sz="1200" dirty="0">
                <a:latin typeface="Arial"/>
                <a:cs typeface="Arial"/>
              </a:rPr>
              <a:t>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award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£10,000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 Hjaltland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Housing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Association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finalised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required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to </a:t>
            </a:r>
            <a:r>
              <a:rPr sz="1200" dirty="0">
                <a:latin typeface="Arial"/>
                <a:cs typeface="Arial"/>
              </a:rPr>
              <a:t>deliver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Tester,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Retrofit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Co-</a:t>
            </a:r>
            <a:r>
              <a:rPr sz="1200" dirty="0">
                <a:latin typeface="Arial"/>
                <a:cs typeface="Arial"/>
              </a:rPr>
              <a:t>ordinator,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Retrofit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Assessor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Retrofit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Advisor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training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to </a:t>
            </a:r>
            <a:r>
              <a:rPr sz="1200" spc="-10" dirty="0">
                <a:latin typeface="Arial"/>
                <a:cs typeface="Arial"/>
              </a:rPr>
              <a:t>up-</a:t>
            </a:r>
            <a:r>
              <a:rPr sz="1200" dirty="0">
                <a:latin typeface="Arial"/>
                <a:cs typeface="Arial"/>
              </a:rPr>
              <a:t>skill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staff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energy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efficiency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measures.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Having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skill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in-</a:t>
            </a:r>
            <a:r>
              <a:rPr sz="1200" dirty="0">
                <a:latin typeface="Arial"/>
                <a:cs typeface="Arial"/>
              </a:rPr>
              <a:t>house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staff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team </a:t>
            </a:r>
            <a:r>
              <a:rPr sz="1200" dirty="0">
                <a:latin typeface="Arial"/>
                <a:cs typeface="Arial"/>
              </a:rPr>
              <a:t>will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assist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planning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retrofit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measures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existing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stock,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future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funding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bids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ensure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letting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builds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not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delayed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through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requirement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testing.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dirty="0">
                <a:latin typeface="Arial"/>
                <a:cs typeface="Arial"/>
              </a:rPr>
              <a:t>Shetland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Renovations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Ltd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were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awarded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£13,680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3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members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staff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NVQ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level</a:t>
            </a:r>
            <a:endParaRPr sz="1200">
              <a:latin typeface="Arial"/>
              <a:cs typeface="Arial"/>
            </a:endParaRPr>
          </a:p>
          <a:p>
            <a:pPr marL="12700" marR="52069">
              <a:lnSpc>
                <a:spcPct val="114999"/>
              </a:lnSpc>
            </a:pP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‘Room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(RIR)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‘In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Wall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Insulation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(IWI)’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retrofit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energy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efficiency</a:t>
            </a:r>
            <a:r>
              <a:rPr sz="1200" spc="-10" dirty="0">
                <a:latin typeface="Arial"/>
                <a:cs typeface="Arial"/>
              </a:rPr>
              <a:t> measures.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aims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improve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supply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installers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qualified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PAS2030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tackle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backlog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insulation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measures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requiring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completion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Shetland.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84650" y="2704845"/>
            <a:ext cx="2689859" cy="374904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1B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316FF7130AD4498E2BEE065587ACCE" ma:contentTypeVersion="13" ma:contentTypeDescription="Create a new document." ma:contentTypeScope="" ma:versionID="7f316d32d28954732dd39d6ffd6eda22">
  <xsd:schema xmlns:xsd="http://www.w3.org/2001/XMLSchema" xmlns:xs="http://www.w3.org/2001/XMLSchema" xmlns:p="http://schemas.microsoft.com/office/2006/metadata/properties" xmlns:ns2="88fb5318-b459-4882-96b9-e36dc49d412a" xmlns:ns3="646973ba-dd99-4b86-ace2-d4c7474c1c82" targetNamespace="http://schemas.microsoft.com/office/2006/metadata/properties" ma:root="true" ma:fieldsID="aac338f6b5003328606671552af98e62" ns2:_="" ns3:_="">
    <xsd:import namespace="88fb5318-b459-4882-96b9-e36dc49d412a"/>
    <xsd:import namespace="646973ba-dd99-4b86-ace2-d4c7474c1c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b5318-b459-4882-96b9-e36dc49d41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5a411bc-53b0-4fc7-bd6e-db0bf8f1a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973ba-dd99-4b86-ace2-d4c7474c1c8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23fd9b3-b688-49a2-8874-220059fe1260}" ma:internalName="TaxCatchAll" ma:showField="CatchAllData" ma:web="646973ba-dd99-4b86-ace2-d4c7474c1c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6973ba-dd99-4b86-ace2-d4c7474c1c82" xsi:nil="true"/>
    <lcf76f155ced4ddcb4097134ff3c332f xmlns="88fb5318-b459-4882-96b9-e36dc49d412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23A6F48-4109-41EF-81BF-5336B7468FAF}"/>
</file>

<file path=customXml/itemProps2.xml><?xml version="1.0" encoding="utf-8"?>
<ds:datastoreItem xmlns:ds="http://schemas.openxmlformats.org/officeDocument/2006/customXml" ds:itemID="{FCFE6BA7-77DD-49F7-9A31-948F93552171}"/>
</file>

<file path=customXml/itemProps3.xml><?xml version="1.0" encoding="utf-8"?>
<ds:datastoreItem xmlns:ds="http://schemas.openxmlformats.org/officeDocument/2006/customXml" ds:itemID="{9088BDCF-D465-4F33-A92F-F8D5CB22C8E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3903</Words>
  <Application>Microsoft Office PowerPoint</Application>
  <PresentationFormat>Custom</PresentationFormat>
  <Paragraphs>597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Symbol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Viking Community Fund</dc:title>
  <dc:creator>SCBF-</dc:creator>
  <cp:lastModifiedBy>Eleanor Gear</cp:lastModifiedBy>
  <cp:revision>1</cp:revision>
  <dcterms:created xsi:type="dcterms:W3CDTF">2025-09-11T05:15:18Z</dcterms:created>
  <dcterms:modified xsi:type="dcterms:W3CDTF">2025-09-11T05:25:05Z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2025-09-11T00:00:00Z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2025-09-11T00:00:00Z</vt:filetime>
  </property>
  <property fmtid="{D5CDD505-2E9C-101B-9397-08002B2CF9AE}" pid="5" name="Producer">
    <vt:lpwstr>Microsoft® Word for Microsoft 365</vt:lpwstr>
  </property>
  <property fmtid="{D5CDD505-2E9C-101B-9397-08002B2CF9AE}" pid="6" name="ContentTypeId">
    <vt:lpwstr>0x0101005B316FF7130AD4498E2BEE065587ACCE</vt:lpwstr>
  </property>
</Properties>
</file>